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Bold" charset="1" panose="00000800000000000000"/>
      <p:regular r:id="rId22"/>
    </p:embeddedFont>
    <p:embeddedFont>
      <p:font typeface="Montserrat Ultra-Bold" charset="1" panose="00000900000000000000"/>
      <p:regular r:id="rId23"/>
    </p:embeddedFont>
    <p:embeddedFont>
      <p:font typeface="Canva Sans Bold" charset="1" panose="020B0803030501040103"/>
      <p:regular r:id="rId24"/>
    </p:embeddedFont>
    <p:embeddedFont>
      <p:font typeface="Canva Sans" charset="1" panose="020B0503030501040103"/>
      <p:regular r:id="rId25"/>
    </p:embeddedFont>
    <p:embeddedFont>
      <p:font typeface="Montserrat Heavy" charset="1" panose="00000A00000000000000"/>
      <p:regular r:id="rId26"/>
    </p:embeddedFont>
    <p:embeddedFont>
      <p:font typeface="Open Sans" charset="1" panose="020B0606030504020204"/>
      <p:regular r:id="rId27"/>
    </p:embeddedFont>
    <p:embeddedFont>
      <p:font typeface="Raleway Heavy" charset="1" panose="020B0003030101060003"/>
      <p:regular r:id="rId28"/>
    </p:embeddedFont>
    <p:embeddedFont>
      <p:font typeface="Antonio Ultra-Bold" charset="1" panose="02000803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73908"/>
            <a:ext cx="9460160" cy="6905917"/>
          </a:xfrm>
          <a:custGeom>
            <a:avLst/>
            <a:gdLst/>
            <a:ahLst/>
            <a:cxnLst/>
            <a:rect r="r" b="b" t="t" l="l"/>
            <a:pathLst>
              <a:path h="6905917" w="9460160">
                <a:moveTo>
                  <a:pt x="0" y="0"/>
                </a:moveTo>
                <a:lnTo>
                  <a:pt x="9460160" y="0"/>
                </a:lnTo>
                <a:lnTo>
                  <a:pt x="9460160" y="6905917"/>
                </a:lnTo>
                <a:lnTo>
                  <a:pt x="0" y="6905917"/>
                </a:lnTo>
                <a:lnTo>
                  <a:pt x="0" y="0"/>
                </a:lnTo>
                <a:close/>
              </a:path>
            </a:pathLst>
          </a:custGeom>
          <a:blipFill>
            <a:blip r:embed="rId2"/>
            <a:stretch>
              <a:fillRect l="0" t="0" r="0" b="0"/>
            </a:stretch>
          </a:blipFill>
        </p:spPr>
      </p:sp>
      <p:sp>
        <p:nvSpPr>
          <p:cNvPr name="TextBox 3" id="3"/>
          <p:cNvSpPr txBox="true"/>
          <p:nvPr/>
        </p:nvSpPr>
        <p:spPr>
          <a:xfrm rot="0">
            <a:off x="9653398" y="2240658"/>
            <a:ext cx="8776176" cy="5321936"/>
          </a:xfrm>
          <a:prstGeom prst="rect">
            <a:avLst/>
          </a:prstGeom>
        </p:spPr>
        <p:txBody>
          <a:bodyPr anchor="t" rtlCol="false" tIns="0" lIns="0" bIns="0" rIns="0">
            <a:spAutoFit/>
          </a:bodyPr>
          <a:lstStyle/>
          <a:p>
            <a:pPr algn="l">
              <a:lnSpc>
                <a:spcPts val="10400"/>
              </a:lnSpc>
            </a:pPr>
            <a:r>
              <a:rPr lang="en-US" b="true" sz="10400" spc="-520">
                <a:solidFill>
                  <a:srgbClr val="FFFFFF"/>
                </a:solidFill>
                <a:latin typeface="Montserrat Bold"/>
                <a:ea typeface="Montserrat Bold"/>
                <a:cs typeface="Montserrat Bold"/>
                <a:sym typeface="Montserrat Bold"/>
              </a:rPr>
              <a:t>INTELLIGENT FINANCIAL PLANNING HUB</a:t>
            </a:r>
          </a:p>
        </p:txBody>
      </p:sp>
      <p:sp>
        <p:nvSpPr>
          <p:cNvPr name="TextBox 4" id="4"/>
          <p:cNvSpPr txBox="true"/>
          <p:nvPr/>
        </p:nvSpPr>
        <p:spPr>
          <a:xfrm rot="0">
            <a:off x="451466" y="443128"/>
            <a:ext cx="4628951" cy="729880"/>
          </a:xfrm>
          <a:prstGeom prst="rect">
            <a:avLst/>
          </a:prstGeom>
        </p:spPr>
        <p:txBody>
          <a:bodyPr anchor="t" rtlCol="false" tIns="0" lIns="0" bIns="0" rIns="0">
            <a:spAutoFit/>
          </a:bodyPr>
          <a:lstStyle/>
          <a:p>
            <a:pPr algn="l" marL="1184306" indent="-592153" lvl="1">
              <a:lnSpc>
                <a:spcPts val="5485"/>
              </a:lnSpc>
              <a:buFont typeface="Arial"/>
              <a:buChar char="•"/>
            </a:pPr>
            <a:r>
              <a:rPr lang="en-US" b="true" sz="5485" spc="-274">
                <a:solidFill>
                  <a:srgbClr val="FFFFFF"/>
                </a:solidFill>
                <a:latin typeface="Montserrat Bold"/>
                <a:ea typeface="Montserrat Bold"/>
                <a:cs typeface="Montserrat Bold"/>
                <a:sym typeface="Montserrat Bold"/>
              </a:rPr>
              <a:t>TEAM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699557" y="1858785"/>
            <a:ext cx="7165103" cy="3630268"/>
          </a:xfrm>
          <a:custGeom>
            <a:avLst/>
            <a:gdLst/>
            <a:ahLst/>
            <a:cxnLst/>
            <a:rect r="r" b="b" t="t" l="l"/>
            <a:pathLst>
              <a:path h="3630268" w="7165103">
                <a:moveTo>
                  <a:pt x="0" y="0"/>
                </a:moveTo>
                <a:lnTo>
                  <a:pt x="7165104" y="0"/>
                </a:lnTo>
                <a:lnTo>
                  <a:pt x="7165104" y="3630268"/>
                </a:lnTo>
                <a:lnTo>
                  <a:pt x="0" y="3630268"/>
                </a:lnTo>
                <a:lnTo>
                  <a:pt x="0" y="0"/>
                </a:lnTo>
                <a:close/>
              </a:path>
            </a:pathLst>
          </a:custGeom>
          <a:blipFill>
            <a:blip r:embed="rId2"/>
            <a:stretch>
              <a:fillRect l="0" t="0" r="0" b="0"/>
            </a:stretch>
          </a:blipFill>
        </p:spPr>
      </p:sp>
      <p:sp>
        <p:nvSpPr>
          <p:cNvPr name="Freeform 3" id="3"/>
          <p:cNvSpPr/>
          <p:nvPr/>
        </p:nvSpPr>
        <p:spPr>
          <a:xfrm flipH="false" flipV="false" rot="0">
            <a:off x="9727492" y="1858785"/>
            <a:ext cx="7531808" cy="3630268"/>
          </a:xfrm>
          <a:custGeom>
            <a:avLst/>
            <a:gdLst/>
            <a:ahLst/>
            <a:cxnLst/>
            <a:rect r="r" b="b" t="t" l="l"/>
            <a:pathLst>
              <a:path h="3630268" w="7531808">
                <a:moveTo>
                  <a:pt x="0" y="0"/>
                </a:moveTo>
                <a:lnTo>
                  <a:pt x="7531808" y="0"/>
                </a:lnTo>
                <a:lnTo>
                  <a:pt x="7531808" y="3630268"/>
                </a:lnTo>
                <a:lnTo>
                  <a:pt x="0" y="3630268"/>
                </a:lnTo>
                <a:lnTo>
                  <a:pt x="0" y="0"/>
                </a:lnTo>
                <a:close/>
              </a:path>
            </a:pathLst>
          </a:custGeom>
          <a:blipFill>
            <a:blip r:embed="rId3"/>
            <a:stretch>
              <a:fillRect l="0" t="0" r="0" b="-5003"/>
            </a:stretch>
          </a:blipFill>
        </p:spPr>
      </p:sp>
      <p:sp>
        <p:nvSpPr>
          <p:cNvPr name="Freeform 4" id="4"/>
          <p:cNvSpPr/>
          <p:nvPr/>
        </p:nvSpPr>
        <p:spPr>
          <a:xfrm flipH="false" flipV="false" rot="0">
            <a:off x="5638968" y="5717653"/>
            <a:ext cx="6684259" cy="4262920"/>
          </a:xfrm>
          <a:custGeom>
            <a:avLst/>
            <a:gdLst/>
            <a:ahLst/>
            <a:cxnLst/>
            <a:rect r="r" b="b" t="t" l="l"/>
            <a:pathLst>
              <a:path h="4262920" w="6684259">
                <a:moveTo>
                  <a:pt x="0" y="0"/>
                </a:moveTo>
                <a:lnTo>
                  <a:pt x="6684258" y="0"/>
                </a:lnTo>
                <a:lnTo>
                  <a:pt x="6684258" y="4262920"/>
                </a:lnTo>
                <a:lnTo>
                  <a:pt x="0" y="4262920"/>
                </a:lnTo>
                <a:lnTo>
                  <a:pt x="0" y="0"/>
                </a:lnTo>
                <a:close/>
              </a:path>
            </a:pathLst>
          </a:custGeom>
          <a:blipFill>
            <a:blip r:embed="rId4"/>
            <a:stretch>
              <a:fillRect l="0" t="0" r="0" b="0"/>
            </a:stretch>
          </a:blipFill>
        </p:spPr>
      </p:sp>
      <p:sp>
        <p:nvSpPr>
          <p:cNvPr name="TextBox 5" id="5"/>
          <p:cNvSpPr txBox="true"/>
          <p:nvPr/>
        </p:nvSpPr>
        <p:spPr>
          <a:xfrm rot="0">
            <a:off x="488903"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VIEW TRANSACTIONS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53468" y="2703886"/>
            <a:ext cx="12181063" cy="5574385"/>
          </a:xfrm>
          <a:custGeom>
            <a:avLst/>
            <a:gdLst/>
            <a:ahLst/>
            <a:cxnLst/>
            <a:rect r="r" b="b" t="t" l="l"/>
            <a:pathLst>
              <a:path h="5574385" w="12181063">
                <a:moveTo>
                  <a:pt x="0" y="0"/>
                </a:moveTo>
                <a:lnTo>
                  <a:pt x="12181064" y="0"/>
                </a:lnTo>
                <a:lnTo>
                  <a:pt x="12181064" y="5574385"/>
                </a:lnTo>
                <a:lnTo>
                  <a:pt x="0" y="5574385"/>
                </a:lnTo>
                <a:lnTo>
                  <a:pt x="0" y="0"/>
                </a:lnTo>
                <a:close/>
              </a:path>
            </a:pathLst>
          </a:custGeom>
          <a:blipFill>
            <a:blip r:embed="rId2"/>
            <a:stretch>
              <a:fillRect l="0" t="0" r="0"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ALERTS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993398" y="2731097"/>
            <a:ext cx="12301205" cy="5548551"/>
          </a:xfrm>
          <a:custGeom>
            <a:avLst/>
            <a:gdLst/>
            <a:ahLst/>
            <a:cxnLst/>
            <a:rect r="r" b="b" t="t" l="l"/>
            <a:pathLst>
              <a:path h="5548551" w="12301205">
                <a:moveTo>
                  <a:pt x="0" y="0"/>
                </a:moveTo>
                <a:lnTo>
                  <a:pt x="12301204" y="0"/>
                </a:lnTo>
                <a:lnTo>
                  <a:pt x="12301204" y="5548552"/>
                </a:lnTo>
                <a:lnTo>
                  <a:pt x="0" y="5548552"/>
                </a:lnTo>
                <a:lnTo>
                  <a:pt x="0" y="0"/>
                </a:lnTo>
                <a:close/>
              </a:path>
            </a:pathLst>
          </a:custGeom>
          <a:blipFill>
            <a:blip r:embed="rId2"/>
            <a:stretch>
              <a:fillRect l="-12688" t="0" r="-12688"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EDIT TRANSACTION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056227" y="1804062"/>
            <a:ext cx="10175547" cy="7623808"/>
          </a:xfrm>
          <a:custGeom>
            <a:avLst/>
            <a:gdLst/>
            <a:ahLst/>
            <a:cxnLst/>
            <a:rect r="r" b="b" t="t" l="l"/>
            <a:pathLst>
              <a:path h="7623808" w="10175547">
                <a:moveTo>
                  <a:pt x="0" y="0"/>
                </a:moveTo>
                <a:lnTo>
                  <a:pt x="10175546" y="0"/>
                </a:lnTo>
                <a:lnTo>
                  <a:pt x="10175546" y="7623808"/>
                </a:lnTo>
                <a:lnTo>
                  <a:pt x="0" y="7623808"/>
                </a:lnTo>
                <a:lnTo>
                  <a:pt x="0" y="0"/>
                </a:lnTo>
                <a:close/>
              </a:path>
            </a:pathLst>
          </a:custGeom>
          <a:blipFill>
            <a:blip r:embed="rId2"/>
            <a:stretch>
              <a:fillRect l="0" t="0" r="0"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EXPORT TO PDF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TextBox 2" id="2"/>
          <p:cNvSpPr txBox="true"/>
          <p:nvPr/>
        </p:nvSpPr>
        <p:spPr>
          <a:xfrm rot="0">
            <a:off x="1028700" y="901807"/>
            <a:ext cx="8686759" cy="1060451"/>
          </a:xfrm>
          <a:prstGeom prst="rect">
            <a:avLst/>
          </a:prstGeom>
        </p:spPr>
        <p:txBody>
          <a:bodyPr anchor="t" rtlCol="false" tIns="0" lIns="0" bIns="0" rIns="0">
            <a:spAutoFit/>
          </a:bodyPr>
          <a:lstStyle/>
          <a:p>
            <a:pPr algn="l">
              <a:lnSpc>
                <a:spcPts val="8000"/>
              </a:lnSpc>
            </a:pPr>
            <a:r>
              <a:rPr lang="en-US" sz="8000" b="true">
                <a:solidFill>
                  <a:srgbClr val="EF659B"/>
                </a:solidFill>
                <a:latin typeface="Montserrat Ultra-Bold"/>
                <a:ea typeface="Montserrat Ultra-Bold"/>
                <a:cs typeface="Montserrat Ultra-Bold"/>
                <a:sym typeface="Montserrat Ultra-Bold"/>
              </a:rPr>
              <a:t>CONCLUSION</a:t>
            </a:r>
          </a:p>
        </p:txBody>
      </p:sp>
      <p:sp>
        <p:nvSpPr>
          <p:cNvPr name="Freeform 3" id="3"/>
          <p:cNvSpPr/>
          <p:nvPr/>
        </p:nvSpPr>
        <p:spPr>
          <a:xfrm flipH="false" flipV="false" rot="0">
            <a:off x="11817282" y="2114352"/>
            <a:ext cx="5854422" cy="5122619"/>
          </a:xfrm>
          <a:custGeom>
            <a:avLst/>
            <a:gdLst/>
            <a:ahLst/>
            <a:cxnLst/>
            <a:rect r="r" b="b" t="t" l="l"/>
            <a:pathLst>
              <a:path h="5122619" w="5854422">
                <a:moveTo>
                  <a:pt x="0" y="0"/>
                </a:moveTo>
                <a:lnTo>
                  <a:pt x="5854422" y="0"/>
                </a:lnTo>
                <a:lnTo>
                  <a:pt x="5854422" y="5122619"/>
                </a:lnTo>
                <a:lnTo>
                  <a:pt x="0" y="5122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568986"/>
            <a:ext cx="10266677" cy="4587969"/>
          </a:xfrm>
          <a:prstGeom prst="rect">
            <a:avLst/>
          </a:prstGeom>
        </p:spPr>
        <p:txBody>
          <a:bodyPr anchor="t" rtlCol="false" tIns="0" lIns="0" bIns="0" rIns="0">
            <a:spAutoFit/>
          </a:bodyPr>
          <a:lstStyle/>
          <a:p>
            <a:pPr algn="ctr">
              <a:lnSpc>
                <a:spcPts val="4058"/>
              </a:lnSpc>
            </a:pPr>
            <a:r>
              <a:rPr lang="en-US" sz="2898">
                <a:solidFill>
                  <a:srgbClr val="FFFFFF"/>
                </a:solidFill>
                <a:latin typeface="Canva Sans"/>
                <a:ea typeface="Canva Sans"/>
                <a:cs typeface="Canva Sans"/>
                <a:sym typeface="Canva Sans"/>
              </a:rPr>
              <a:t>The Personal Finance Tracker application is a comprehensive tool for managing personal finances, offering features like secure authentication, expense tracking, budget planning, and interactive dashboards. It ensures user-friendly navigation, real-time updates, and insightful financial analytics, enabling better financial habits and goal achievement efficiently.</a:t>
            </a:r>
          </a:p>
          <a:p>
            <a:pPr algn="ctr">
              <a:lnSpc>
                <a:spcPts val="4058"/>
              </a:lnSpc>
            </a:pPr>
          </a:p>
          <a:p>
            <a:pPr algn="ctr">
              <a:lnSpc>
                <a:spcPts val="405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623212" y="5143500"/>
            <a:ext cx="6206093" cy="3813926"/>
          </a:xfrm>
          <a:custGeom>
            <a:avLst/>
            <a:gdLst/>
            <a:ahLst/>
            <a:cxnLst/>
            <a:rect r="r" b="b" t="t" l="l"/>
            <a:pathLst>
              <a:path h="3813926" w="6206093">
                <a:moveTo>
                  <a:pt x="0" y="0"/>
                </a:moveTo>
                <a:lnTo>
                  <a:pt x="6206093" y="0"/>
                </a:lnTo>
                <a:lnTo>
                  <a:pt x="6206093" y="3813926"/>
                </a:lnTo>
                <a:lnTo>
                  <a:pt x="0" y="3813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01807"/>
            <a:ext cx="8686759" cy="1060451"/>
          </a:xfrm>
          <a:prstGeom prst="rect">
            <a:avLst/>
          </a:prstGeom>
        </p:spPr>
        <p:txBody>
          <a:bodyPr anchor="t" rtlCol="false" tIns="0" lIns="0" bIns="0" rIns="0">
            <a:spAutoFit/>
          </a:bodyPr>
          <a:lstStyle/>
          <a:p>
            <a:pPr algn="l">
              <a:lnSpc>
                <a:spcPts val="8000"/>
              </a:lnSpc>
            </a:pPr>
            <a:r>
              <a:rPr lang="en-US" sz="8000" b="true">
                <a:solidFill>
                  <a:srgbClr val="EF659B"/>
                </a:solidFill>
                <a:latin typeface="Montserrat Ultra-Bold"/>
                <a:ea typeface="Montserrat Ultra-Bold"/>
                <a:cs typeface="Montserrat Ultra-Bold"/>
                <a:sym typeface="Montserrat Ultra-Bold"/>
              </a:rPr>
              <a:t>          TEAM</a:t>
            </a:r>
          </a:p>
        </p:txBody>
      </p:sp>
      <p:sp>
        <p:nvSpPr>
          <p:cNvPr name="TextBox 4" id="4"/>
          <p:cNvSpPr txBox="true"/>
          <p:nvPr/>
        </p:nvSpPr>
        <p:spPr>
          <a:xfrm rot="0">
            <a:off x="1524144" y="2814169"/>
            <a:ext cx="8042791"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Jayanth Sai Vanapalli</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21212"/>
        </a:solidFill>
      </p:bgPr>
    </p:bg>
    <p:spTree>
      <p:nvGrpSpPr>
        <p:cNvPr id="1" name=""/>
        <p:cNvGrpSpPr/>
        <p:nvPr/>
      </p:nvGrpSpPr>
      <p:grpSpPr>
        <a:xfrm>
          <a:off x="0" y="0"/>
          <a:ext cx="0" cy="0"/>
          <a:chOff x="0" y="0"/>
          <a:chExt cx="0" cy="0"/>
        </a:xfrm>
      </p:grpSpPr>
      <p:sp>
        <p:nvSpPr>
          <p:cNvPr name="TextBox 2" id="2"/>
          <p:cNvSpPr txBox="true"/>
          <p:nvPr/>
        </p:nvSpPr>
        <p:spPr>
          <a:xfrm rot="0">
            <a:off x="4067102" y="4554220"/>
            <a:ext cx="10153795" cy="1378586"/>
          </a:xfrm>
          <a:prstGeom prst="rect">
            <a:avLst/>
          </a:prstGeom>
        </p:spPr>
        <p:txBody>
          <a:bodyPr anchor="t" rtlCol="false" tIns="0" lIns="0" bIns="0" rIns="0">
            <a:spAutoFit/>
          </a:bodyPr>
          <a:lstStyle/>
          <a:p>
            <a:pPr algn="ctr">
              <a:lnSpc>
                <a:spcPts val="10400"/>
              </a:lnSpc>
            </a:pPr>
            <a:r>
              <a:rPr lang="en-US" b="true" sz="10400">
                <a:solidFill>
                  <a:srgbClr val="FFFFFF"/>
                </a:solidFill>
                <a:latin typeface="Montserrat Ultra-Bold"/>
                <a:ea typeface="Montserrat Ultra-Bold"/>
                <a:cs typeface="Montserrat Ultra-Bold"/>
                <a:sym typeface="Montserrat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4433390" y="873994"/>
            <a:ext cx="3275675" cy="3792388"/>
          </a:xfrm>
          <a:custGeom>
            <a:avLst/>
            <a:gdLst/>
            <a:ahLst/>
            <a:cxnLst/>
            <a:rect r="r" b="b" t="t" l="l"/>
            <a:pathLst>
              <a:path h="3792388" w="3275675">
                <a:moveTo>
                  <a:pt x="0" y="0"/>
                </a:moveTo>
                <a:lnTo>
                  <a:pt x="3275675" y="0"/>
                </a:lnTo>
                <a:lnTo>
                  <a:pt x="3275675" y="3792388"/>
                </a:lnTo>
                <a:lnTo>
                  <a:pt x="0" y="3792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43086" y="3470146"/>
            <a:ext cx="4765980" cy="4271509"/>
          </a:xfrm>
          <a:custGeom>
            <a:avLst/>
            <a:gdLst/>
            <a:ahLst/>
            <a:cxnLst/>
            <a:rect r="r" b="b" t="t" l="l"/>
            <a:pathLst>
              <a:path h="4271509" w="4765980">
                <a:moveTo>
                  <a:pt x="0" y="0"/>
                </a:moveTo>
                <a:lnTo>
                  <a:pt x="4765979" y="0"/>
                </a:lnTo>
                <a:lnTo>
                  <a:pt x="4765979" y="4271509"/>
                </a:lnTo>
                <a:lnTo>
                  <a:pt x="0" y="4271509"/>
                </a:lnTo>
                <a:lnTo>
                  <a:pt x="0" y="0"/>
                </a:lnTo>
                <a:close/>
              </a:path>
            </a:pathLst>
          </a:custGeom>
          <a:blipFill>
            <a:blip r:embed="rId4"/>
            <a:stretch>
              <a:fillRect l="0" t="0" r="0" b="0"/>
            </a:stretch>
          </a:blipFill>
        </p:spPr>
      </p:sp>
      <p:sp>
        <p:nvSpPr>
          <p:cNvPr name="TextBox 4" id="4"/>
          <p:cNvSpPr txBox="true"/>
          <p:nvPr/>
        </p:nvSpPr>
        <p:spPr>
          <a:xfrm rot="0">
            <a:off x="1038225" y="1209675"/>
            <a:ext cx="10153795" cy="1282065"/>
          </a:xfrm>
          <a:prstGeom prst="rect">
            <a:avLst/>
          </a:prstGeom>
        </p:spPr>
        <p:txBody>
          <a:bodyPr anchor="t" rtlCol="false" tIns="0" lIns="0" bIns="0" rIns="0">
            <a:spAutoFit/>
          </a:bodyPr>
          <a:lstStyle/>
          <a:p>
            <a:pPr algn="l">
              <a:lnSpc>
                <a:spcPts val="9600"/>
              </a:lnSpc>
            </a:pPr>
            <a:r>
              <a:rPr lang="en-US" b="true" sz="9600" spc="-480">
                <a:solidFill>
                  <a:srgbClr val="FFFFFF"/>
                </a:solidFill>
                <a:latin typeface="Montserrat Ultra-Bold"/>
                <a:ea typeface="Montserrat Ultra-Bold"/>
                <a:cs typeface="Montserrat Ultra-Bold"/>
                <a:sym typeface="Montserrat Ultra-Bold"/>
              </a:rPr>
              <a:t>INTRODUCTION</a:t>
            </a:r>
          </a:p>
        </p:txBody>
      </p:sp>
      <p:sp>
        <p:nvSpPr>
          <p:cNvPr name="TextBox 5" id="5"/>
          <p:cNvSpPr txBox="true"/>
          <p:nvPr/>
        </p:nvSpPr>
        <p:spPr>
          <a:xfrm rot="0">
            <a:off x="152400" y="2674938"/>
            <a:ext cx="923555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Personal Finance Tracker</a:t>
            </a:r>
          </a:p>
        </p:txBody>
      </p:sp>
      <p:sp>
        <p:nvSpPr>
          <p:cNvPr name="TextBox 6" id="6"/>
          <p:cNvSpPr txBox="true"/>
          <p:nvPr/>
        </p:nvSpPr>
        <p:spPr>
          <a:xfrm rot="0">
            <a:off x="1285875" y="3859043"/>
            <a:ext cx="9476184" cy="797814"/>
          </a:xfrm>
          <a:prstGeom prst="rect">
            <a:avLst/>
          </a:prstGeom>
        </p:spPr>
        <p:txBody>
          <a:bodyPr anchor="t" rtlCol="false" tIns="0" lIns="0" bIns="0" rIns="0">
            <a:spAutoFit/>
          </a:bodyPr>
          <a:lstStyle/>
          <a:p>
            <a:pPr algn="ctr">
              <a:lnSpc>
                <a:spcPts val="3276"/>
              </a:lnSpc>
            </a:pPr>
            <a:r>
              <a:rPr lang="en-US" sz="2340">
                <a:solidFill>
                  <a:srgbClr val="FFFFFF"/>
                </a:solidFill>
                <a:latin typeface="Canva Sans"/>
                <a:ea typeface="Canva Sans"/>
                <a:cs typeface="Canva Sans"/>
                <a:sym typeface="Canva Sans"/>
              </a:rPr>
              <a:t>A comprehensive web application for managing personal finances.</a:t>
            </a:r>
          </a:p>
          <a:p>
            <a:pPr algn="ctr">
              <a:lnSpc>
                <a:spcPts val="3276"/>
              </a:lnSpc>
            </a:pPr>
          </a:p>
        </p:txBody>
      </p:sp>
      <p:sp>
        <p:nvSpPr>
          <p:cNvPr name="TextBox 7" id="7"/>
          <p:cNvSpPr txBox="true"/>
          <p:nvPr/>
        </p:nvSpPr>
        <p:spPr>
          <a:xfrm rot="0">
            <a:off x="152400" y="4427102"/>
            <a:ext cx="530625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Key Features</a:t>
            </a:r>
          </a:p>
        </p:txBody>
      </p:sp>
      <p:sp>
        <p:nvSpPr>
          <p:cNvPr name="TextBox 8" id="8"/>
          <p:cNvSpPr txBox="true"/>
          <p:nvPr/>
        </p:nvSpPr>
        <p:spPr>
          <a:xfrm rot="0">
            <a:off x="1038225" y="5567800"/>
            <a:ext cx="12208215" cy="4098254"/>
          </a:xfrm>
          <a:prstGeom prst="rect">
            <a:avLst/>
          </a:prstGeom>
        </p:spPr>
        <p:txBody>
          <a:bodyPr anchor="t" rtlCol="false" tIns="0" lIns="0" bIns="0" rIns="0">
            <a:spAutoFit/>
          </a:bodyPr>
          <a:lstStyle/>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User Registration &amp; Login: Secure access to personalized financial data.</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Budget Management: Set and track overall and category-specific budgets.</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Expense Tracking: Record transactions with attributes like date, category, and amount</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Data Visualization: View spending patterns and budget usage through bar charts, pie charts, and line graphs.</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Transaction Management: Add, edit, delete, and view transactions in a structured tabular format.</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Export: Generate and download transaction reports in PDF and Excel format.</a:t>
            </a:r>
          </a:p>
          <a:p>
            <a:pPr algn="l" marL="506187" indent="-253094" lvl="1">
              <a:lnSpc>
                <a:spcPts val="3282"/>
              </a:lnSpc>
              <a:buFont typeface="Arial"/>
              <a:buChar char="•"/>
            </a:pPr>
            <a:r>
              <a:rPr lang="en-US" sz="2344">
                <a:solidFill>
                  <a:srgbClr val="FFFFFF"/>
                </a:solidFill>
                <a:latin typeface="Canva Sans"/>
                <a:ea typeface="Canva Sans"/>
                <a:cs typeface="Canva Sans"/>
                <a:sym typeface="Canva Sans"/>
              </a:rPr>
              <a:t>User-Friendly Interface: Intuitive design for seamless navigation and usage.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407601">
            <a:off x="1432808" y="1599392"/>
            <a:ext cx="4307221" cy="7088216"/>
          </a:xfrm>
          <a:custGeom>
            <a:avLst/>
            <a:gdLst/>
            <a:ahLst/>
            <a:cxnLst/>
            <a:rect r="r" b="b" t="t" l="l"/>
            <a:pathLst>
              <a:path h="7088216" w="4307221">
                <a:moveTo>
                  <a:pt x="0" y="0"/>
                </a:moveTo>
                <a:lnTo>
                  <a:pt x="4307221" y="0"/>
                </a:lnTo>
                <a:lnTo>
                  <a:pt x="4307221" y="7088216"/>
                </a:lnTo>
                <a:lnTo>
                  <a:pt x="0" y="7088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9735">
            <a:off x="834509" y="1202663"/>
            <a:ext cx="2598701" cy="3093692"/>
          </a:xfrm>
          <a:custGeom>
            <a:avLst/>
            <a:gdLst/>
            <a:ahLst/>
            <a:cxnLst/>
            <a:rect r="r" b="b" t="t" l="l"/>
            <a:pathLst>
              <a:path h="3093692" w="2598701">
                <a:moveTo>
                  <a:pt x="0" y="0"/>
                </a:moveTo>
                <a:lnTo>
                  <a:pt x="2598702" y="0"/>
                </a:lnTo>
                <a:lnTo>
                  <a:pt x="2598702" y="3093692"/>
                </a:lnTo>
                <a:lnTo>
                  <a:pt x="0" y="309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44138" y="1171575"/>
            <a:ext cx="11555648" cy="1024267"/>
          </a:xfrm>
          <a:prstGeom prst="rect">
            <a:avLst/>
          </a:prstGeom>
        </p:spPr>
        <p:txBody>
          <a:bodyPr anchor="t" rtlCol="false" tIns="0" lIns="0" bIns="0" rIns="0">
            <a:spAutoFit/>
          </a:bodyPr>
          <a:lstStyle/>
          <a:p>
            <a:pPr algn="l">
              <a:lnSpc>
                <a:spcPts val="7700"/>
              </a:lnSpc>
            </a:pPr>
            <a:r>
              <a:rPr lang="en-US" sz="7700" b="true">
                <a:solidFill>
                  <a:srgbClr val="EF659B"/>
                </a:solidFill>
                <a:latin typeface="Montserrat Ultra-Bold"/>
                <a:ea typeface="Montserrat Ultra-Bold"/>
                <a:cs typeface="Montserrat Ultra-Bold"/>
                <a:sym typeface="Montserrat Ultra-Bold"/>
              </a:rPr>
              <a:t>PROJECT OVERVIEW</a:t>
            </a:r>
          </a:p>
        </p:txBody>
      </p:sp>
      <p:sp>
        <p:nvSpPr>
          <p:cNvPr name="TextBox 5" id="5"/>
          <p:cNvSpPr txBox="true"/>
          <p:nvPr/>
        </p:nvSpPr>
        <p:spPr>
          <a:xfrm rot="0">
            <a:off x="7105505" y="2482007"/>
            <a:ext cx="10281756" cy="830014"/>
          </a:xfrm>
          <a:prstGeom prst="rect">
            <a:avLst/>
          </a:prstGeom>
        </p:spPr>
        <p:txBody>
          <a:bodyPr anchor="t" rtlCol="false" tIns="0" lIns="0" bIns="0" rIns="0">
            <a:spAutoFit/>
          </a:bodyPr>
          <a:lstStyle/>
          <a:p>
            <a:pPr algn="l" marL="0" indent="0" lvl="0">
              <a:lnSpc>
                <a:spcPts val="2172"/>
              </a:lnSpc>
            </a:pPr>
            <a:r>
              <a:rPr lang="en-US" b="true" sz="2172">
                <a:solidFill>
                  <a:srgbClr val="F4F1EC"/>
                </a:solidFill>
                <a:latin typeface="Montserrat Heavy"/>
                <a:ea typeface="Montserrat Heavy"/>
                <a:cs typeface="Montserrat Heavy"/>
                <a:sym typeface="Montserrat Heavy"/>
              </a:rPr>
              <a:t>THE PERSONAL FINANCE TRACKER IS A WEB-BASED APPLICATION DESIGNED TO HELP USERS MANAGE THEIR PERSONAL FINANCES EFFECTIVELY. IT ALLOWS USERS TO:</a:t>
            </a:r>
          </a:p>
        </p:txBody>
      </p:sp>
      <p:sp>
        <p:nvSpPr>
          <p:cNvPr name="TextBox 6" id="6"/>
          <p:cNvSpPr txBox="true"/>
          <p:nvPr/>
        </p:nvSpPr>
        <p:spPr>
          <a:xfrm rot="0">
            <a:off x="7105505" y="3980418"/>
            <a:ext cx="10153795" cy="5321262"/>
          </a:xfrm>
          <a:prstGeom prst="rect">
            <a:avLst/>
          </a:prstGeom>
        </p:spPr>
        <p:txBody>
          <a:bodyPr anchor="t" rtlCol="false" tIns="0" lIns="0" bIns="0" rIns="0">
            <a:spAutoFit/>
          </a:bodyPr>
          <a:lstStyle/>
          <a:p>
            <a:pPr algn="l" marL="540404" indent="-270202" lvl="1">
              <a:lnSpc>
                <a:spcPts val="3253"/>
              </a:lnSpc>
              <a:buFont typeface="Arial"/>
              <a:buChar char="•"/>
            </a:pPr>
            <a:r>
              <a:rPr lang="en-US" sz="2503">
                <a:solidFill>
                  <a:srgbClr val="FFFFFF"/>
                </a:solidFill>
                <a:latin typeface="Open Sans"/>
                <a:ea typeface="Open Sans"/>
                <a:cs typeface="Open Sans"/>
                <a:sym typeface="Open Sans"/>
              </a:rPr>
              <a:t>Register and Login:</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Secure user registration with validation.</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Login functionality with session management.</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Set Budgets: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Allocate overall and category-wise budgets.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Provide real-time feedback on budget usage.</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Track Transactions: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Add, edit, and delete transactions.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View transactions in a dynamic, paginated table.</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Graphical Dashboard:</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Display overall budget vs. expense data.</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Show category-wise expense breakdown using charts.</a:t>
            </a:r>
          </a:p>
          <a:p>
            <a:pPr algn="l">
              <a:lnSpc>
                <a:spcPts val="325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407601">
            <a:off x="1432808" y="1599392"/>
            <a:ext cx="4307221" cy="7088216"/>
          </a:xfrm>
          <a:custGeom>
            <a:avLst/>
            <a:gdLst/>
            <a:ahLst/>
            <a:cxnLst/>
            <a:rect r="r" b="b" t="t" l="l"/>
            <a:pathLst>
              <a:path h="7088216" w="4307221">
                <a:moveTo>
                  <a:pt x="0" y="0"/>
                </a:moveTo>
                <a:lnTo>
                  <a:pt x="4307221" y="0"/>
                </a:lnTo>
                <a:lnTo>
                  <a:pt x="4307221" y="7088216"/>
                </a:lnTo>
                <a:lnTo>
                  <a:pt x="0" y="7088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9735">
            <a:off x="834509" y="1202663"/>
            <a:ext cx="2598701" cy="3093692"/>
          </a:xfrm>
          <a:custGeom>
            <a:avLst/>
            <a:gdLst/>
            <a:ahLst/>
            <a:cxnLst/>
            <a:rect r="r" b="b" t="t" l="l"/>
            <a:pathLst>
              <a:path h="3093692" w="2598701">
                <a:moveTo>
                  <a:pt x="0" y="0"/>
                </a:moveTo>
                <a:lnTo>
                  <a:pt x="2598702" y="0"/>
                </a:lnTo>
                <a:lnTo>
                  <a:pt x="2598702" y="3093692"/>
                </a:lnTo>
                <a:lnTo>
                  <a:pt x="0" y="309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44138" y="1171575"/>
            <a:ext cx="11555648" cy="1024267"/>
          </a:xfrm>
          <a:prstGeom prst="rect">
            <a:avLst/>
          </a:prstGeom>
        </p:spPr>
        <p:txBody>
          <a:bodyPr anchor="t" rtlCol="false" tIns="0" lIns="0" bIns="0" rIns="0">
            <a:spAutoFit/>
          </a:bodyPr>
          <a:lstStyle/>
          <a:p>
            <a:pPr algn="l">
              <a:lnSpc>
                <a:spcPts val="7700"/>
              </a:lnSpc>
            </a:pPr>
            <a:r>
              <a:rPr lang="en-US" sz="7700" b="true">
                <a:solidFill>
                  <a:srgbClr val="EF659B"/>
                </a:solidFill>
                <a:latin typeface="Montserrat Ultra-Bold"/>
                <a:ea typeface="Montserrat Ultra-Bold"/>
                <a:cs typeface="Montserrat Ultra-Bold"/>
                <a:sym typeface="Montserrat Ultra-Bold"/>
              </a:rPr>
              <a:t>PROJECT OVERVIEW</a:t>
            </a:r>
          </a:p>
        </p:txBody>
      </p:sp>
      <p:sp>
        <p:nvSpPr>
          <p:cNvPr name="TextBox 5" id="5"/>
          <p:cNvSpPr txBox="true"/>
          <p:nvPr/>
        </p:nvSpPr>
        <p:spPr>
          <a:xfrm rot="0">
            <a:off x="7105505" y="2482007"/>
            <a:ext cx="10281756" cy="830014"/>
          </a:xfrm>
          <a:prstGeom prst="rect">
            <a:avLst/>
          </a:prstGeom>
        </p:spPr>
        <p:txBody>
          <a:bodyPr anchor="t" rtlCol="false" tIns="0" lIns="0" bIns="0" rIns="0">
            <a:spAutoFit/>
          </a:bodyPr>
          <a:lstStyle/>
          <a:p>
            <a:pPr algn="l" marL="0" indent="0" lvl="0">
              <a:lnSpc>
                <a:spcPts val="2172"/>
              </a:lnSpc>
            </a:pPr>
            <a:r>
              <a:rPr lang="en-US" b="true" sz="2172">
                <a:solidFill>
                  <a:srgbClr val="F4F1EC"/>
                </a:solidFill>
                <a:latin typeface="Montserrat Heavy"/>
                <a:ea typeface="Montserrat Heavy"/>
                <a:cs typeface="Montserrat Heavy"/>
                <a:sym typeface="Montserrat Heavy"/>
              </a:rPr>
              <a:t>THE PERSONAL FINANCE TRACKER IS A WEB-BASED APPLICATION DESIGNED TO HELP USERS MANAGE THEIR PERSONAL FINANCES EFFECTIVELY. IT ALLOWS USERS TO:</a:t>
            </a:r>
          </a:p>
        </p:txBody>
      </p:sp>
      <p:sp>
        <p:nvSpPr>
          <p:cNvPr name="TextBox 6" id="6"/>
          <p:cNvSpPr txBox="true"/>
          <p:nvPr/>
        </p:nvSpPr>
        <p:spPr>
          <a:xfrm rot="0">
            <a:off x="7105505" y="4306164"/>
            <a:ext cx="10153795" cy="4092537"/>
          </a:xfrm>
          <a:prstGeom prst="rect">
            <a:avLst/>
          </a:prstGeom>
        </p:spPr>
        <p:txBody>
          <a:bodyPr anchor="t" rtlCol="false" tIns="0" lIns="0" bIns="0" rIns="0">
            <a:spAutoFit/>
          </a:bodyPr>
          <a:lstStyle/>
          <a:p>
            <a:pPr algn="l" marL="540404" indent="-270202" lvl="1">
              <a:lnSpc>
                <a:spcPts val="3253"/>
              </a:lnSpc>
              <a:buFont typeface="Arial"/>
              <a:buChar char="•"/>
            </a:pPr>
            <a:r>
              <a:rPr lang="en-US" sz="2503">
                <a:solidFill>
                  <a:srgbClr val="FFFFFF"/>
                </a:solidFill>
                <a:latin typeface="Open Sans"/>
                <a:ea typeface="Open Sans"/>
                <a:cs typeface="Open Sans"/>
                <a:sym typeface="Open Sans"/>
              </a:rPr>
              <a:t> Export Features: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Transaction Details can Be exported into PDF and Excel format.</a:t>
            </a:r>
          </a:p>
          <a:p>
            <a:pPr algn="l">
              <a:lnSpc>
                <a:spcPts val="3253"/>
              </a:lnSpc>
            </a:pP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 </a:t>
            </a:r>
            <a:r>
              <a:rPr lang="en-US" sz="2503">
                <a:solidFill>
                  <a:srgbClr val="FFFFFF"/>
                </a:solidFill>
                <a:latin typeface="Open Sans"/>
                <a:ea typeface="Open Sans"/>
                <a:cs typeface="Open Sans"/>
                <a:sym typeface="Open Sans"/>
              </a:rPr>
              <a:t>User Experience:</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New users receive guidance when no transactions are present.</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Intuitive UI for easy navigation.</a:t>
            </a:r>
          </a:p>
          <a:p>
            <a:pPr algn="l">
              <a:lnSpc>
                <a:spcPts val="3253"/>
              </a:lnSpc>
            </a:pPr>
          </a:p>
          <a:p>
            <a:pPr algn="l">
              <a:lnSpc>
                <a:spcPts val="325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2968904" y="3226752"/>
            <a:ext cx="4726000" cy="4194325"/>
          </a:xfrm>
          <a:custGeom>
            <a:avLst/>
            <a:gdLst/>
            <a:ahLst/>
            <a:cxnLst/>
            <a:rect r="r" b="b" t="t" l="l"/>
            <a:pathLst>
              <a:path h="4194325" w="4726000">
                <a:moveTo>
                  <a:pt x="0" y="0"/>
                </a:moveTo>
                <a:lnTo>
                  <a:pt x="4726000" y="0"/>
                </a:lnTo>
                <a:lnTo>
                  <a:pt x="4726000" y="4194325"/>
                </a:lnTo>
                <a:lnTo>
                  <a:pt x="0" y="4194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63563" y="1791140"/>
            <a:ext cx="10720629" cy="4586627"/>
          </a:xfrm>
          <a:custGeom>
            <a:avLst/>
            <a:gdLst/>
            <a:ahLst/>
            <a:cxnLst/>
            <a:rect r="r" b="b" t="t" l="l"/>
            <a:pathLst>
              <a:path h="4586627" w="10720629">
                <a:moveTo>
                  <a:pt x="0" y="0"/>
                </a:moveTo>
                <a:lnTo>
                  <a:pt x="10720629" y="0"/>
                </a:lnTo>
                <a:lnTo>
                  <a:pt x="10720629" y="4586627"/>
                </a:lnTo>
                <a:lnTo>
                  <a:pt x="0" y="4586627"/>
                </a:lnTo>
                <a:lnTo>
                  <a:pt x="0" y="0"/>
                </a:lnTo>
                <a:close/>
              </a:path>
            </a:pathLst>
          </a:custGeom>
          <a:blipFill>
            <a:blip r:embed="rId4"/>
            <a:stretch>
              <a:fillRect l="0" t="-51135" r="-5359" b="-95129"/>
            </a:stretch>
          </a:blipFill>
        </p:spPr>
      </p:sp>
      <p:sp>
        <p:nvSpPr>
          <p:cNvPr name="Freeform 4" id="4"/>
          <p:cNvSpPr/>
          <p:nvPr/>
        </p:nvSpPr>
        <p:spPr>
          <a:xfrm flipH="false" flipV="false" rot="0">
            <a:off x="2172904" y="6717592"/>
            <a:ext cx="10591859" cy="3334104"/>
          </a:xfrm>
          <a:custGeom>
            <a:avLst/>
            <a:gdLst/>
            <a:ahLst/>
            <a:cxnLst/>
            <a:rect r="r" b="b" t="t" l="l"/>
            <a:pathLst>
              <a:path h="3334104" w="10591859">
                <a:moveTo>
                  <a:pt x="0" y="0"/>
                </a:moveTo>
                <a:lnTo>
                  <a:pt x="10591859" y="0"/>
                </a:lnTo>
                <a:lnTo>
                  <a:pt x="10591859" y="3334104"/>
                </a:lnTo>
                <a:lnTo>
                  <a:pt x="0" y="3334104"/>
                </a:lnTo>
                <a:lnTo>
                  <a:pt x="0" y="0"/>
                </a:lnTo>
                <a:close/>
              </a:path>
            </a:pathLst>
          </a:custGeom>
          <a:blipFill>
            <a:blip r:embed="rId4"/>
            <a:stretch>
              <a:fillRect l="0" t="-127645" r="-13" b="-90078"/>
            </a:stretch>
          </a:blipFill>
        </p:spPr>
      </p:sp>
      <p:sp>
        <p:nvSpPr>
          <p:cNvPr name="TextBox 5" id="5"/>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6" id="6"/>
          <p:cNvSpPr txBox="true"/>
          <p:nvPr/>
        </p:nvSpPr>
        <p:spPr>
          <a:xfrm rot="0">
            <a:off x="876859" y="2337980"/>
            <a:ext cx="641511" cy="1291590"/>
          </a:xfrm>
          <a:prstGeom prst="rect">
            <a:avLst/>
          </a:prstGeom>
        </p:spPr>
        <p:txBody>
          <a:bodyPr anchor="t" rtlCol="false" tIns="0" lIns="0" bIns="0" rIns="0">
            <a:spAutoFit/>
          </a:bodyPr>
          <a:lstStyle/>
          <a:p>
            <a:pPr algn="l">
              <a:lnSpc>
                <a:spcPts val="9600"/>
              </a:lnSpc>
            </a:pPr>
            <a:r>
              <a:rPr lang="en-US" sz="9600" b="true">
                <a:solidFill>
                  <a:srgbClr val="FFFFFF"/>
                </a:solidFill>
                <a:latin typeface="Antonio Ultra-Bold"/>
                <a:ea typeface="Antonio Ultra-Bold"/>
                <a:cs typeface="Antonio Ultra-Bold"/>
                <a:sym typeface="Antonio Ultra-Bold"/>
              </a:rPr>
              <a:t>1</a:t>
            </a:r>
          </a:p>
        </p:txBody>
      </p:sp>
      <p:sp>
        <p:nvSpPr>
          <p:cNvPr name="TextBox 7" id="7"/>
          <p:cNvSpPr txBox="true"/>
          <p:nvPr/>
        </p:nvSpPr>
        <p:spPr>
          <a:xfrm rot="0">
            <a:off x="2529175" y="2278495"/>
            <a:ext cx="9758346" cy="1476347"/>
          </a:xfrm>
          <a:prstGeom prst="rect">
            <a:avLst/>
          </a:prstGeom>
        </p:spPr>
        <p:txBody>
          <a:bodyPr anchor="t" rtlCol="false" tIns="0" lIns="0" bIns="0" rIns="0">
            <a:spAutoFit/>
          </a:bodyPr>
          <a:lstStyle/>
          <a:p>
            <a:pPr algn="l">
              <a:lnSpc>
                <a:spcPts val="2927"/>
              </a:lnSpc>
            </a:pPr>
          </a:p>
          <a:p>
            <a:pPr algn="l" marL="486253" indent="-243126" lvl="1">
              <a:lnSpc>
                <a:spcPts val="2927"/>
              </a:lnSpc>
              <a:buFont typeface="Arial"/>
              <a:buChar char="•"/>
            </a:pPr>
            <a:r>
              <a:rPr lang="en-US" sz="2252">
                <a:solidFill>
                  <a:srgbClr val="FFFFFF"/>
                </a:solidFill>
                <a:latin typeface="Open Sans"/>
                <a:ea typeface="Open Sans"/>
                <a:cs typeface="Open Sans"/>
                <a:sym typeface="Open Sans"/>
              </a:rPr>
              <a:t> Developed a secure and user-friendly authentication system with registration, login, logout, and dashboard display. Incorporated robust form validations and comprehensive test cases.</a:t>
            </a:r>
          </a:p>
        </p:txBody>
      </p:sp>
      <p:sp>
        <p:nvSpPr>
          <p:cNvPr name="TextBox 8" id="8"/>
          <p:cNvSpPr txBox="true"/>
          <p:nvPr/>
        </p:nvSpPr>
        <p:spPr>
          <a:xfrm rot="0">
            <a:off x="2576022" y="1962219"/>
            <a:ext cx="4229354" cy="413476"/>
          </a:xfrm>
          <a:prstGeom prst="rect">
            <a:avLst/>
          </a:prstGeom>
        </p:spPr>
        <p:txBody>
          <a:bodyPr anchor="t" rtlCol="false" tIns="0" lIns="0" bIns="0" rIns="0">
            <a:spAutoFit/>
          </a:bodyPr>
          <a:lstStyle/>
          <a:p>
            <a:pPr algn="ctr">
              <a:lnSpc>
                <a:spcPts val="3459"/>
              </a:lnSpc>
            </a:pPr>
            <a:r>
              <a:rPr lang="en-US" sz="2471" b="true">
                <a:solidFill>
                  <a:srgbClr val="FFFFFF"/>
                </a:solidFill>
                <a:latin typeface="Canva Sans Bold"/>
                <a:ea typeface="Canva Sans Bold"/>
                <a:cs typeface="Canva Sans Bold"/>
                <a:sym typeface="Canva Sans Bold"/>
              </a:rPr>
              <a:t>User Authentication</a:t>
            </a:r>
          </a:p>
        </p:txBody>
      </p:sp>
      <p:sp>
        <p:nvSpPr>
          <p:cNvPr name="TextBox 9" id="9"/>
          <p:cNvSpPr txBox="true"/>
          <p:nvPr/>
        </p:nvSpPr>
        <p:spPr>
          <a:xfrm rot="0">
            <a:off x="876859" y="7592527"/>
            <a:ext cx="641511" cy="1291590"/>
          </a:xfrm>
          <a:prstGeom prst="rect">
            <a:avLst/>
          </a:prstGeom>
        </p:spPr>
        <p:txBody>
          <a:bodyPr anchor="t" rtlCol="false" tIns="0" lIns="0" bIns="0" rIns="0">
            <a:spAutoFit/>
          </a:bodyPr>
          <a:lstStyle/>
          <a:p>
            <a:pPr algn="l">
              <a:lnSpc>
                <a:spcPts val="9600"/>
              </a:lnSpc>
            </a:pPr>
            <a:r>
              <a:rPr lang="en-US" sz="9600" b="true">
                <a:solidFill>
                  <a:srgbClr val="FFFFFF"/>
                </a:solidFill>
                <a:latin typeface="Antonio Ultra-Bold"/>
                <a:ea typeface="Antonio Ultra-Bold"/>
                <a:cs typeface="Antonio Ultra-Bold"/>
                <a:sym typeface="Antonio Ultra-Bold"/>
              </a:rPr>
              <a:t>2</a:t>
            </a:r>
          </a:p>
        </p:txBody>
      </p:sp>
      <p:sp>
        <p:nvSpPr>
          <p:cNvPr name="TextBox 10" id="10"/>
          <p:cNvSpPr txBox="true"/>
          <p:nvPr/>
        </p:nvSpPr>
        <p:spPr>
          <a:xfrm rot="0">
            <a:off x="2440806" y="4253412"/>
            <a:ext cx="10323958" cy="2219297"/>
          </a:xfrm>
          <a:prstGeom prst="rect">
            <a:avLst/>
          </a:prstGeom>
        </p:spPr>
        <p:txBody>
          <a:bodyPr anchor="t" rtlCol="false" tIns="0" lIns="0" bIns="0" rIns="0">
            <a:spAutoFit/>
          </a:bodyPr>
          <a:lstStyle/>
          <a:p>
            <a:pPr algn="l">
              <a:lnSpc>
                <a:spcPts val="2927"/>
              </a:lnSpc>
            </a:pPr>
          </a:p>
          <a:p>
            <a:pPr algn="l" marL="486253" indent="-243126" lvl="1">
              <a:lnSpc>
                <a:spcPts val="2927"/>
              </a:lnSpc>
              <a:buFont typeface="Arial"/>
              <a:buChar char="•"/>
            </a:pPr>
            <a:r>
              <a:rPr lang="en-US" sz="2252">
                <a:solidFill>
                  <a:srgbClr val="FFFFFF"/>
                </a:solidFill>
                <a:latin typeface="Open Sans"/>
                <a:ea typeface="Open Sans"/>
                <a:cs typeface="Open Sans"/>
                <a:sym typeface="Open Sans"/>
              </a:rPr>
              <a:t>  Built a dynamic expense tracking module with a well-structured database, user-friendly interfaces for adding, updating, and deleting expenses, and detailed expense views. Ensured reliability through form validations and test cases.</a:t>
            </a:r>
          </a:p>
          <a:p>
            <a:pPr algn="l">
              <a:lnSpc>
                <a:spcPts val="2927"/>
              </a:lnSpc>
            </a:pPr>
          </a:p>
        </p:txBody>
      </p:sp>
      <p:sp>
        <p:nvSpPr>
          <p:cNvPr name="TextBox 11" id="11"/>
          <p:cNvSpPr txBox="true"/>
          <p:nvPr/>
        </p:nvSpPr>
        <p:spPr>
          <a:xfrm rot="0">
            <a:off x="2182429" y="4065724"/>
            <a:ext cx="5363206" cy="413476"/>
          </a:xfrm>
          <a:prstGeom prst="rect">
            <a:avLst/>
          </a:prstGeom>
        </p:spPr>
        <p:txBody>
          <a:bodyPr anchor="t" rtlCol="false" tIns="0" lIns="0" bIns="0" rIns="0">
            <a:spAutoFit/>
          </a:bodyPr>
          <a:lstStyle/>
          <a:p>
            <a:pPr algn="ctr">
              <a:lnSpc>
                <a:spcPts val="3459"/>
              </a:lnSpc>
            </a:pPr>
            <a:r>
              <a:rPr lang="en-US" sz="2471" b="true">
                <a:solidFill>
                  <a:srgbClr val="FFFFFF"/>
                </a:solidFill>
                <a:latin typeface="Canva Sans Bold"/>
                <a:ea typeface="Canva Sans Bold"/>
                <a:cs typeface="Canva Sans Bold"/>
                <a:sym typeface="Canva Sans Bold"/>
              </a:rPr>
              <a:t>Expense Management</a:t>
            </a:r>
          </a:p>
        </p:txBody>
      </p:sp>
      <p:sp>
        <p:nvSpPr>
          <p:cNvPr name="TextBox 12" id="12"/>
          <p:cNvSpPr txBox="true"/>
          <p:nvPr/>
        </p:nvSpPr>
        <p:spPr>
          <a:xfrm rot="0">
            <a:off x="2557750" y="6902826"/>
            <a:ext cx="4229354" cy="413476"/>
          </a:xfrm>
          <a:prstGeom prst="rect">
            <a:avLst/>
          </a:prstGeom>
        </p:spPr>
        <p:txBody>
          <a:bodyPr anchor="t" rtlCol="false" tIns="0" lIns="0" bIns="0" rIns="0">
            <a:spAutoFit/>
          </a:bodyPr>
          <a:lstStyle/>
          <a:p>
            <a:pPr algn="ctr">
              <a:lnSpc>
                <a:spcPts val="3459"/>
              </a:lnSpc>
            </a:pPr>
            <a:r>
              <a:rPr lang="en-US" sz="2471" b="true">
                <a:solidFill>
                  <a:srgbClr val="FFFFFF"/>
                </a:solidFill>
                <a:latin typeface="Canva Sans Bold"/>
                <a:ea typeface="Canva Sans Bold"/>
                <a:cs typeface="Canva Sans Bold"/>
                <a:sym typeface="Canva Sans Bold"/>
              </a:rPr>
              <a:t>Financial Reporting</a:t>
            </a:r>
          </a:p>
        </p:txBody>
      </p:sp>
      <p:sp>
        <p:nvSpPr>
          <p:cNvPr name="TextBox 13" id="13"/>
          <p:cNvSpPr txBox="true"/>
          <p:nvPr/>
        </p:nvSpPr>
        <p:spPr>
          <a:xfrm rot="0">
            <a:off x="2413567" y="7176239"/>
            <a:ext cx="10205783" cy="2416810"/>
          </a:xfrm>
          <a:prstGeom prst="rect">
            <a:avLst/>
          </a:prstGeom>
        </p:spPr>
        <p:txBody>
          <a:bodyPr anchor="t" rtlCol="false" tIns="0" lIns="0" bIns="0" rIns="0">
            <a:spAutoFit/>
          </a:bodyPr>
          <a:lstStyle/>
          <a:p>
            <a:pPr algn="l">
              <a:lnSpc>
                <a:spcPts val="2729"/>
              </a:lnSpc>
            </a:pPr>
          </a:p>
          <a:p>
            <a:pPr algn="l" marL="453361" indent="-226680" lvl="1">
              <a:lnSpc>
                <a:spcPts val="2729"/>
              </a:lnSpc>
              <a:buFont typeface="Arial"/>
              <a:buChar char="•"/>
            </a:pPr>
            <a:r>
              <a:rPr lang="en-US" sz="2099">
                <a:solidFill>
                  <a:srgbClr val="FFFFFF"/>
                </a:solidFill>
                <a:latin typeface="Open Sans"/>
                <a:ea typeface="Open Sans"/>
                <a:cs typeface="Open Sans"/>
                <a:sym typeface="Open Sans"/>
              </a:rPr>
              <a:t>  Designed a robust financial reporting module enabling users to generate reports for selected date ranges. Implemented backend logic for expense analysis, including totals and averages. Integrated data visualizations like charts and graphs to showcase spending patterns. Added export-to-PDF functionality, ensured form validations, and wrote test cases for all reporting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2697464" y="3232672"/>
            <a:ext cx="4719330" cy="4188405"/>
          </a:xfrm>
          <a:custGeom>
            <a:avLst/>
            <a:gdLst/>
            <a:ahLst/>
            <a:cxnLst/>
            <a:rect r="r" b="b" t="t" l="l"/>
            <a:pathLst>
              <a:path h="4188405" w="4719330">
                <a:moveTo>
                  <a:pt x="0" y="0"/>
                </a:moveTo>
                <a:lnTo>
                  <a:pt x="4719330" y="0"/>
                </a:lnTo>
                <a:lnTo>
                  <a:pt x="4719330" y="4188405"/>
                </a:lnTo>
                <a:lnTo>
                  <a:pt x="0" y="41884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1188" y="1701800"/>
            <a:ext cx="9998803" cy="4122595"/>
          </a:xfrm>
          <a:custGeom>
            <a:avLst/>
            <a:gdLst/>
            <a:ahLst/>
            <a:cxnLst/>
            <a:rect r="r" b="b" t="t" l="l"/>
            <a:pathLst>
              <a:path h="4122595" w="9998803">
                <a:moveTo>
                  <a:pt x="0" y="0"/>
                </a:moveTo>
                <a:lnTo>
                  <a:pt x="9998803" y="0"/>
                </a:lnTo>
                <a:lnTo>
                  <a:pt x="9998803" y="4122596"/>
                </a:lnTo>
                <a:lnTo>
                  <a:pt x="0" y="4122596"/>
                </a:lnTo>
                <a:lnTo>
                  <a:pt x="0" y="0"/>
                </a:lnTo>
                <a:close/>
              </a:path>
            </a:pathLst>
          </a:custGeom>
          <a:blipFill>
            <a:blip r:embed="rId4"/>
            <a:stretch>
              <a:fillRect l="0" t="-56890" r="-12965" b="-117092"/>
            </a:stretch>
          </a:blipFill>
        </p:spPr>
      </p:sp>
      <p:sp>
        <p:nvSpPr>
          <p:cNvPr name="Freeform 4" id="4"/>
          <p:cNvSpPr/>
          <p:nvPr/>
        </p:nvSpPr>
        <p:spPr>
          <a:xfrm flipH="false" flipV="false" rot="0">
            <a:off x="2172904" y="6608282"/>
            <a:ext cx="10205783" cy="3334104"/>
          </a:xfrm>
          <a:custGeom>
            <a:avLst/>
            <a:gdLst/>
            <a:ahLst/>
            <a:cxnLst/>
            <a:rect r="r" b="b" t="t" l="l"/>
            <a:pathLst>
              <a:path h="3334104" w="10205783">
                <a:moveTo>
                  <a:pt x="0" y="0"/>
                </a:moveTo>
                <a:lnTo>
                  <a:pt x="10205783" y="0"/>
                </a:lnTo>
                <a:lnTo>
                  <a:pt x="10205783" y="3334103"/>
                </a:lnTo>
                <a:lnTo>
                  <a:pt x="0" y="3334103"/>
                </a:lnTo>
                <a:lnTo>
                  <a:pt x="0" y="0"/>
                </a:lnTo>
                <a:close/>
              </a:path>
            </a:pathLst>
          </a:custGeom>
          <a:blipFill>
            <a:blip r:embed="rId4"/>
            <a:stretch>
              <a:fillRect l="0" t="-127645" r="-3796" b="-90078"/>
            </a:stretch>
          </a:blipFill>
        </p:spPr>
      </p:sp>
      <p:sp>
        <p:nvSpPr>
          <p:cNvPr name="TextBox 5" id="5"/>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6" id="6"/>
          <p:cNvSpPr txBox="true"/>
          <p:nvPr/>
        </p:nvSpPr>
        <p:spPr>
          <a:xfrm rot="0">
            <a:off x="876859" y="2337980"/>
            <a:ext cx="641511" cy="1291590"/>
          </a:xfrm>
          <a:prstGeom prst="rect">
            <a:avLst/>
          </a:prstGeom>
        </p:spPr>
        <p:txBody>
          <a:bodyPr anchor="t" rtlCol="false" tIns="0" lIns="0" bIns="0" rIns="0">
            <a:spAutoFit/>
          </a:bodyPr>
          <a:lstStyle/>
          <a:p>
            <a:pPr algn="l">
              <a:lnSpc>
                <a:spcPts val="9600"/>
              </a:lnSpc>
            </a:pPr>
            <a:r>
              <a:rPr lang="en-US" sz="9600" b="true">
                <a:solidFill>
                  <a:srgbClr val="FFFFFF"/>
                </a:solidFill>
                <a:latin typeface="Antonio Ultra-Bold"/>
                <a:ea typeface="Antonio Ultra-Bold"/>
                <a:cs typeface="Antonio Ultra-Bold"/>
                <a:sym typeface="Antonio Ultra-Bold"/>
              </a:rPr>
              <a:t>3</a:t>
            </a:r>
          </a:p>
        </p:txBody>
      </p:sp>
      <p:sp>
        <p:nvSpPr>
          <p:cNvPr name="TextBox 7" id="7"/>
          <p:cNvSpPr txBox="true"/>
          <p:nvPr/>
        </p:nvSpPr>
        <p:spPr>
          <a:xfrm rot="0">
            <a:off x="2287204" y="2138921"/>
            <a:ext cx="9010739" cy="2962247"/>
          </a:xfrm>
          <a:prstGeom prst="rect">
            <a:avLst/>
          </a:prstGeom>
        </p:spPr>
        <p:txBody>
          <a:bodyPr anchor="t" rtlCol="false" tIns="0" lIns="0" bIns="0" rIns="0">
            <a:spAutoFit/>
          </a:bodyPr>
          <a:lstStyle/>
          <a:p>
            <a:pPr algn="l">
              <a:lnSpc>
                <a:spcPts val="2927"/>
              </a:lnSpc>
            </a:pPr>
          </a:p>
          <a:p>
            <a:pPr algn="l" marL="486253" indent="-243126" lvl="1">
              <a:lnSpc>
                <a:spcPts val="2927"/>
              </a:lnSpc>
              <a:buFont typeface="Arial"/>
              <a:buChar char="•"/>
            </a:pPr>
            <a:r>
              <a:rPr lang="en-US" sz="2252">
                <a:solidFill>
                  <a:srgbClr val="FFFFFF"/>
                </a:solidFill>
                <a:latin typeface="Open Sans"/>
                <a:ea typeface="Open Sans"/>
                <a:cs typeface="Open Sans"/>
                <a:sym typeface="Open Sans"/>
              </a:rPr>
              <a:t> Developed an interactive user dashboard displaying key financial metrics and real-time updates. Created dynamic charts and graphs for visualizing spending trends. Added filters to view expenses by category or date range. Introduced budget tracking with visual indicators for overspending. Ensured responsive design across devices and implemented comprehensive test cases for all dashboard components.</a:t>
            </a:r>
          </a:p>
        </p:txBody>
      </p:sp>
      <p:sp>
        <p:nvSpPr>
          <p:cNvPr name="TextBox 8" id="8"/>
          <p:cNvSpPr txBox="true"/>
          <p:nvPr/>
        </p:nvSpPr>
        <p:spPr>
          <a:xfrm rot="0">
            <a:off x="1801638" y="1962219"/>
            <a:ext cx="7342362" cy="413476"/>
          </a:xfrm>
          <a:prstGeom prst="rect">
            <a:avLst/>
          </a:prstGeom>
        </p:spPr>
        <p:txBody>
          <a:bodyPr anchor="t" rtlCol="false" tIns="0" lIns="0" bIns="0" rIns="0">
            <a:spAutoFit/>
          </a:bodyPr>
          <a:lstStyle/>
          <a:p>
            <a:pPr algn="ctr">
              <a:lnSpc>
                <a:spcPts val="3459"/>
              </a:lnSpc>
            </a:pPr>
            <a:r>
              <a:rPr lang="en-US" sz="2471" b="true">
                <a:solidFill>
                  <a:srgbClr val="FFFFFF"/>
                </a:solidFill>
                <a:latin typeface="Canva Sans Bold"/>
                <a:ea typeface="Canva Sans Bold"/>
                <a:cs typeface="Canva Sans Bold"/>
                <a:sym typeface="Canva Sans Bold"/>
              </a:rPr>
              <a:t>Dashboard and Data Visualization</a:t>
            </a:r>
          </a:p>
        </p:txBody>
      </p:sp>
      <p:sp>
        <p:nvSpPr>
          <p:cNvPr name="TextBox 9" id="9"/>
          <p:cNvSpPr txBox="true"/>
          <p:nvPr/>
        </p:nvSpPr>
        <p:spPr>
          <a:xfrm rot="0">
            <a:off x="876859" y="7592527"/>
            <a:ext cx="641511" cy="1291590"/>
          </a:xfrm>
          <a:prstGeom prst="rect">
            <a:avLst/>
          </a:prstGeom>
        </p:spPr>
        <p:txBody>
          <a:bodyPr anchor="t" rtlCol="false" tIns="0" lIns="0" bIns="0" rIns="0">
            <a:spAutoFit/>
          </a:bodyPr>
          <a:lstStyle/>
          <a:p>
            <a:pPr algn="l">
              <a:lnSpc>
                <a:spcPts val="9600"/>
              </a:lnSpc>
            </a:pPr>
            <a:r>
              <a:rPr lang="en-US" sz="9600" b="true">
                <a:solidFill>
                  <a:srgbClr val="FFFFFF"/>
                </a:solidFill>
                <a:latin typeface="Antonio Ultra-Bold"/>
                <a:ea typeface="Antonio Ultra-Bold"/>
                <a:cs typeface="Antonio Ultra-Bold"/>
                <a:sym typeface="Antonio Ultra-Bold"/>
              </a:rPr>
              <a:t>4</a:t>
            </a:r>
          </a:p>
        </p:txBody>
      </p:sp>
      <p:sp>
        <p:nvSpPr>
          <p:cNvPr name="TextBox 10" id="10"/>
          <p:cNvSpPr txBox="true"/>
          <p:nvPr/>
        </p:nvSpPr>
        <p:spPr>
          <a:xfrm rot="0">
            <a:off x="3132167" y="7017126"/>
            <a:ext cx="4229354" cy="413476"/>
          </a:xfrm>
          <a:prstGeom prst="rect">
            <a:avLst/>
          </a:prstGeom>
        </p:spPr>
        <p:txBody>
          <a:bodyPr anchor="t" rtlCol="false" tIns="0" lIns="0" bIns="0" rIns="0">
            <a:spAutoFit/>
          </a:bodyPr>
          <a:lstStyle/>
          <a:p>
            <a:pPr algn="ctr">
              <a:lnSpc>
                <a:spcPts val="3459"/>
              </a:lnSpc>
            </a:pPr>
            <a:r>
              <a:rPr lang="en-US" sz="2471" b="true">
                <a:solidFill>
                  <a:srgbClr val="FFFFFF"/>
                </a:solidFill>
                <a:latin typeface="Canva Sans Bold"/>
                <a:ea typeface="Canva Sans Bold"/>
                <a:cs typeface="Canva Sans Bold"/>
                <a:sym typeface="Canva Sans Bold"/>
              </a:rPr>
              <a:t>Budget Planning and Alerts</a:t>
            </a:r>
          </a:p>
        </p:txBody>
      </p:sp>
      <p:sp>
        <p:nvSpPr>
          <p:cNvPr name="TextBox 11" id="11"/>
          <p:cNvSpPr txBox="true"/>
          <p:nvPr/>
        </p:nvSpPr>
        <p:spPr>
          <a:xfrm rot="0">
            <a:off x="2545272" y="7297252"/>
            <a:ext cx="9148822" cy="2070463"/>
          </a:xfrm>
          <a:prstGeom prst="rect">
            <a:avLst/>
          </a:prstGeom>
        </p:spPr>
        <p:txBody>
          <a:bodyPr anchor="t" rtlCol="false" tIns="0" lIns="0" bIns="0" rIns="0">
            <a:spAutoFit/>
          </a:bodyPr>
          <a:lstStyle/>
          <a:p>
            <a:pPr algn="l">
              <a:lnSpc>
                <a:spcPts val="2729"/>
              </a:lnSpc>
            </a:pPr>
          </a:p>
          <a:p>
            <a:pPr algn="l" marL="453361" indent="-226680" lvl="1">
              <a:lnSpc>
                <a:spcPts val="2729"/>
              </a:lnSpc>
              <a:buFont typeface="Arial"/>
              <a:buChar char="•"/>
            </a:pPr>
            <a:r>
              <a:rPr lang="en-US" sz="2099">
                <a:solidFill>
                  <a:srgbClr val="FFFFFF"/>
                </a:solidFill>
                <a:latin typeface="Open Sans"/>
                <a:ea typeface="Open Sans"/>
                <a:cs typeface="Open Sans"/>
                <a:sym typeface="Open Sans"/>
              </a:rPr>
              <a:t>  Implemented features for users to set budget limits per category, with alerts for approaching or exceeding limits. Added a budget vs. actual spending comparison and financial goal-setting with progress tracking. Ensured robust error handling, user feedback, and thorough test cases for all budget-related functionalities.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93323" y="1516324"/>
            <a:ext cx="17501355" cy="8258884"/>
          </a:xfrm>
          <a:custGeom>
            <a:avLst/>
            <a:gdLst/>
            <a:ahLst/>
            <a:cxnLst/>
            <a:rect r="r" b="b" t="t" l="l"/>
            <a:pathLst>
              <a:path h="8258884" w="17501355">
                <a:moveTo>
                  <a:pt x="0" y="0"/>
                </a:moveTo>
                <a:lnTo>
                  <a:pt x="17501354" y="0"/>
                </a:lnTo>
                <a:lnTo>
                  <a:pt x="17501354" y="8258884"/>
                </a:lnTo>
                <a:lnTo>
                  <a:pt x="0" y="8258884"/>
                </a:lnTo>
                <a:lnTo>
                  <a:pt x="0" y="0"/>
                </a:lnTo>
                <a:close/>
              </a:path>
            </a:pathLst>
          </a:custGeom>
          <a:blipFill>
            <a:blip r:embed="rId2"/>
            <a:stretch>
              <a:fillRect l="0" t="-64975" r="-3604" b="-54572"/>
            </a:stretch>
          </a:blipFill>
          <a:ln cap="sq">
            <a:noFill/>
            <a:prstDash val="solid"/>
            <a:miter/>
          </a:ln>
        </p:spPr>
      </p:sp>
      <p:sp>
        <p:nvSpPr>
          <p:cNvPr name="Freeform 3" id="3"/>
          <p:cNvSpPr/>
          <p:nvPr/>
        </p:nvSpPr>
        <p:spPr>
          <a:xfrm flipH="false" flipV="false" rot="0">
            <a:off x="2641241" y="2915057"/>
            <a:ext cx="943961" cy="527428"/>
          </a:xfrm>
          <a:custGeom>
            <a:avLst/>
            <a:gdLst/>
            <a:ahLst/>
            <a:cxnLst/>
            <a:rect r="r" b="b" t="t" l="l"/>
            <a:pathLst>
              <a:path h="527428" w="943961">
                <a:moveTo>
                  <a:pt x="0" y="0"/>
                </a:moveTo>
                <a:lnTo>
                  <a:pt x="943961" y="0"/>
                </a:lnTo>
                <a:lnTo>
                  <a:pt x="943961" y="527428"/>
                </a:lnTo>
                <a:lnTo>
                  <a:pt x="0" y="527428"/>
                </a:lnTo>
                <a:lnTo>
                  <a:pt x="0" y="0"/>
                </a:lnTo>
                <a:close/>
              </a:path>
            </a:pathLst>
          </a:custGeom>
          <a:blipFill>
            <a:blip r:embed="rId3"/>
            <a:stretch>
              <a:fillRect l="0" t="-32307" r="0" b="-46666"/>
            </a:stretch>
          </a:blipFill>
        </p:spPr>
      </p:sp>
      <p:sp>
        <p:nvSpPr>
          <p:cNvPr name="Freeform 4" id="4"/>
          <p:cNvSpPr/>
          <p:nvPr/>
        </p:nvSpPr>
        <p:spPr>
          <a:xfrm flipH="false" flipV="false" rot="0">
            <a:off x="2411723" y="1907589"/>
            <a:ext cx="1402997" cy="850301"/>
          </a:xfrm>
          <a:custGeom>
            <a:avLst/>
            <a:gdLst/>
            <a:ahLst/>
            <a:cxnLst/>
            <a:rect r="r" b="b" t="t" l="l"/>
            <a:pathLst>
              <a:path h="850301" w="1402997">
                <a:moveTo>
                  <a:pt x="0" y="0"/>
                </a:moveTo>
                <a:lnTo>
                  <a:pt x="1402997" y="0"/>
                </a:lnTo>
                <a:lnTo>
                  <a:pt x="1402997" y="850301"/>
                </a:lnTo>
                <a:lnTo>
                  <a:pt x="0" y="850301"/>
                </a:lnTo>
                <a:lnTo>
                  <a:pt x="0" y="0"/>
                </a:lnTo>
                <a:close/>
              </a:path>
            </a:pathLst>
          </a:custGeom>
          <a:blipFill>
            <a:blip r:embed="rId4"/>
            <a:stretch>
              <a:fillRect l="0" t="0" r="0" b="0"/>
            </a:stretch>
          </a:blipFill>
        </p:spPr>
      </p:sp>
      <p:sp>
        <p:nvSpPr>
          <p:cNvPr name="Freeform 5" id="5"/>
          <p:cNvSpPr/>
          <p:nvPr/>
        </p:nvSpPr>
        <p:spPr>
          <a:xfrm flipH="false" flipV="false" rot="0">
            <a:off x="4788856" y="2896007"/>
            <a:ext cx="2355240" cy="565528"/>
          </a:xfrm>
          <a:custGeom>
            <a:avLst/>
            <a:gdLst/>
            <a:ahLst/>
            <a:cxnLst/>
            <a:rect r="r" b="b" t="t" l="l"/>
            <a:pathLst>
              <a:path h="565528" w="2355240">
                <a:moveTo>
                  <a:pt x="0" y="0"/>
                </a:moveTo>
                <a:lnTo>
                  <a:pt x="2355240" y="0"/>
                </a:lnTo>
                <a:lnTo>
                  <a:pt x="2355240" y="565528"/>
                </a:lnTo>
                <a:lnTo>
                  <a:pt x="0" y="565528"/>
                </a:lnTo>
                <a:lnTo>
                  <a:pt x="0" y="0"/>
                </a:lnTo>
                <a:close/>
              </a:path>
            </a:pathLst>
          </a:custGeom>
          <a:blipFill>
            <a:blip r:embed="rId5"/>
            <a:stretch>
              <a:fillRect l="0" t="-158233" r="0" b="-158233"/>
            </a:stretch>
          </a:blipFill>
        </p:spPr>
      </p:sp>
      <p:sp>
        <p:nvSpPr>
          <p:cNvPr name="Freeform 6" id="6"/>
          <p:cNvSpPr/>
          <p:nvPr/>
        </p:nvSpPr>
        <p:spPr>
          <a:xfrm flipH="false" flipV="false" rot="0">
            <a:off x="5429348" y="1920486"/>
            <a:ext cx="1074256" cy="824507"/>
          </a:xfrm>
          <a:custGeom>
            <a:avLst/>
            <a:gdLst/>
            <a:ahLst/>
            <a:cxnLst/>
            <a:rect r="r" b="b" t="t" l="l"/>
            <a:pathLst>
              <a:path h="824507" w="1074256">
                <a:moveTo>
                  <a:pt x="0" y="0"/>
                </a:moveTo>
                <a:lnTo>
                  <a:pt x="1074257" y="0"/>
                </a:lnTo>
                <a:lnTo>
                  <a:pt x="1074257" y="824507"/>
                </a:lnTo>
                <a:lnTo>
                  <a:pt x="0" y="824507"/>
                </a:lnTo>
                <a:lnTo>
                  <a:pt x="0" y="0"/>
                </a:lnTo>
                <a:close/>
              </a:path>
            </a:pathLst>
          </a:custGeom>
          <a:blipFill>
            <a:blip r:embed="rId6"/>
            <a:stretch>
              <a:fillRect l="0" t="-15145" r="0" b="-15145"/>
            </a:stretch>
          </a:blipFill>
        </p:spPr>
      </p:sp>
      <p:sp>
        <p:nvSpPr>
          <p:cNvPr name="AutoShape 7" id="7"/>
          <p:cNvSpPr/>
          <p:nvPr/>
        </p:nvSpPr>
        <p:spPr>
          <a:xfrm>
            <a:off x="3511419" y="2351789"/>
            <a:ext cx="1917929" cy="0"/>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9147571" y="2915057"/>
            <a:ext cx="1142228" cy="546478"/>
          </a:xfrm>
          <a:custGeom>
            <a:avLst/>
            <a:gdLst/>
            <a:ahLst/>
            <a:cxnLst/>
            <a:rect r="r" b="b" t="t" l="l"/>
            <a:pathLst>
              <a:path h="546478" w="1142228">
                <a:moveTo>
                  <a:pt x="0" y="0"/>
                </a:moveTo>
                <a:lnTo>
                  <a:pt x="1142229" y="0"/>
                </a:lnTo>
                <a:lnTo>
                  <a:pt x="1142229" y="546478"/>
                </a:lnTo>
                <a:lnTo>
                  <a:pt x="0" y="546478"/>
                </a:lnTo>
                <a:lnTo>
                  <a:pt x="0" y="0"/>
                </a:lnTo>
                <a:close/>
              </a:path>
            </a:pathLst>
          </a:custGeom>
          <a:blipFill>
            <a:blip r:embed="rId5"/>
            <a:stretch>
              <a:fillRect l="0" t="-54508" r="0" b="-54508"/>
            </a:stretch>
          </a:blipFill>
        </p:spPr>
      </p:sp>
      <p:sp>
        <p:nvSpPr>
          <p:cNvPr name="Freeform 9" id="9"/>
          <p:cNvSpPr/>
          <p:nvPr/>
        </p:nvSpPr>
        <p:spPr>
          <a:xfrm flipH="false" flipV="false" rot="0">
            <a:off x="8952255" y="1707350"/>
            <a:ext cx="1337545" cy="1207707"/>
          </a:xfrm>
          <a:custGeom>
            <a:avLst/>
            <a:gdLst/>
            <a:ahLst/>
            <a:cxnLst/>
            <a:rect r="r" b="b" t="t" l="l"/>
            <a:pathLst>
              <a:path h="1207707" w="1337545">
                <a:moveTo>
                  <a:pt x="0" y="0"/>
                </a:moveTo>
                <a:lnTo>
                  <a:pt x="1337545" y="0"/>
                </a:lnTo>
                <a:lnTo>
                  <a:pt x="1337545" y="1207707"/>
                </a:lnTo>
                <a:lnTo>
                  <a:pt x="0" y="1207707"/>
                </a:lnTo>
                <a:lnTo>
                  <a:pt x="0" y="0"/>
                </a:lnTo>
                <a:close/>
              </a:path>
            </a:pathLst>
          </a:custGeom>
          <a:blipFill>
            <a:blip r:embed="rId7"/>
            <a:stretch>
              <a:fillRect l="0" t="-7167" r="0" b="-3583"/>
            </a:stretch>
          </a:blipFill>
        </p:spPr>
      </p:sp>
      <p:sp>
        <p:nvSpPr>
          <p:cNvPr name="AutoShape 10" id="10"/>
          <p:cNvSpPr/>
          <p:nvPr/>
        </p:nvSpPr>
        <p:spPr>
          <a:xfrm flipV="true">
            <a:off x="6503605" y="2311204"/>
            <a:ext cx="2448650" cy="21536"/>
          </a:xfrm>
          <a:prstGeom prst="line">
            <a:avLst/>
          </a:prstGeom>
          <a:ln cap="flat" w="38100">
            <a:solidFill>
              <a:srgbClr val="000000"/>
            </a:solidFill>
            <a:prstDash val="solid"/>
            <a:headEnd type="none" len="sm" w="sm"/>
            <a:tailEnd type="arrow" len="sm" w="med"/>
          </a:ln>
        </p:spPr>
      </p:sp>
      <p:sp>
        <p:nvSpPr>
          <p:cNvPr name="AutoShape 11" id="11"/>
          <p:cNvSpPr/>
          <p:nvPr/>
        </p:nvSpPr>
        <p:spPr>
          <a:xfrm>
            <a:off x="10417955" y="2370839"/>
            <a:ext cx="1884436" cy="0"/>
          </a:xfrm>
          <a:prstGeom prst="line">
            <a:avLst/>
          </a:prstGeom>
          <a:ln cap="flat" w="38100">
            <a:solidFill>
              <a:srgbClr val="000000"/>
            </a:solidFill>
            <a:prstDash val="solid"/>
            <a:headEnd type="none" len="sm" w="sm"/>
            <a:tailEnd type="arrow" len="sm" w="med"/>
          </a:ln>
        </p:spPr>
      </p:sp>
      <p:sp>
        <p:nvSpPr>
          <p:cNvPr name="Freeform 12" id="12"/>
          <p:cNvSpPr/>
          <p:nvPr/>
        </p:nvSpPr>
        <p:spPr>
          <a:xfrm flipH="false" flipV="false" rot="0">
            <a:off x="11989151" y="2877780"/>
            <a:ext cx="1966894" cy="520468"/>
          </a:xfrm>
          <a:custGeom>
            <a:avLst/>
            <a:gdLst/>
            <a:ahLst/>
            <a:cxnLst/>
            <a:rect r="r" b="b" t="t" l="l"/>
            <a:pathLst>
              <a:path h="520468" w="1966894">
                <a:moveTo>
                  <a:pt x="0" y="0"/>
                </a:moveTo>
                <a:lnTo>
                  <a:pt x="1966894" y="0"/>
                </a:lnTo>
                <a:lnTo>
                  <a:pt x="1966894" y="520468"/>
                </a:lnTo>
                <a:lnTo>
                  <a:pt x="0" y="520468"/>
                </a:lnTo>
                <a:lnTo>
                  <a:pt x="0" y="0"/>
                </a:lnTo>
                <a:close/>
              </a:path>
            </a:pathLst>
          </a:custGeom>
          <a:blipFill>
            <a:blip r:embed="rId5"/>
            <a:stretch>
              <a:fillRect l="0" t="-138954" r="0" b="-138954"/>
            </a:stretch>
          </a:blipFill>
        </p:spPr>
      </p:sp>
      <p:sp>
        <p:nvSpPr>
          <p:cNvPr name="Freeform 13" id="13"/>
          <p:cNvSpPr/>
          <p:nvPr/>
        </p:nvSpPr>
        <p:spPr>
          <a:xfrm flipH="false" flipV="false" rot="0">
            <a:off x="12302391" y="1617778"/>
            <a:ext cx="1378515" cy="1378515"/>
          </a:xfrm>
          <a:custGeom>
            <a:avLst/>
            <a:gdLst/>
            <a:ahLst/>
            <a:cxnLst/>
            <a:rect r="r" b="b" t="t" l="l"/>
            <a:pathLst>
              <a:path h="1378515" w="1378515">
                <a:moveTo>
                  <a:pt x="0" y="0"/>
                </a:moveTo>
                <a:lnTo>
                  <a:pt x="1378515" y="0"/>
                </a:lnTo>
                <a:lnTo>
                  <a:pt x="1378515" y="1378515"/>
                </a:lnTo>
                <a:lnTo>
                  <a:pt x="0" y="1378515"/>
                </a:lnTo>
                <a:lnTo>
                  <a:pt x="0" y="0"/>
                </a:lnTo>
                <a:close/>
              </a:path>
            </a:pathLst>
          </a:custGeom>
          <a:blipFill>
            <a:blip r:embed="rId8"/>
            <a:stretch>
              <a:fillRect l="0" t="0" r="0" b="0"/>
            </a:stretch>
          </a:blipFill>
        </p:spPr>
      </p:sp>
      <p:sp>
        <p:nvSpPr>
          <p:cNvPr name="AutoShape 14" id="14"/>
          <p:cNvSpPr/>
          <p:nvPr/>
        </p:nvSpPr>
        <p:spPr>
          <a:xfrm>
            <a:off x="2392673" y="4062914"/>
            <a:ext cx="13307296" cy="0"/>
          </a:xfrm>
          <a:prstGeom prst="line">
            <a:avLst/>
          </a:prstGeom>
          <a:ln cap="flat" w="38100">
            <a:solidFill>
              <a:srgbClr val="000000"/>
            </a:solidFill>
            <a:prstDash val="solid"/>
            <a:headEnd type="none" len="sm" w="sm"/>
            <a:tailEnd type="none" len="sm" w="sm"/>
          </a:ln>
        </p:spPr>
      </p:sp>
      <p:sp>
        <p:nvSpPr>
          <p:cNvPr name="AutoShape 15" id="15"/>
          <p:cNvSpPr/>
          <p:nvPr/>
        </p:nvSpPr>
        <p:spPr>
          <a:xfrm>
            <a:off x="2411723" y="4043864"/>
            <a:ext cx="0" cy="246180"/>
          </a:xfrm>
          <a:prstGeom prst="line">
            <a:avLst/>
          </a:prstGeom>
          <a:ln cap="flat" w="38100">
            <a:solidFill>
              <a:srgbClr val="000000"/>
            </a:solidFill>
            <a:prstDash val="solid"/>
            <a:headEnd type="none" len="sm" w="sm"/>
            <a:tailEnd type="none" len="sm" w="sm"/>
          </a:ln>
        </p:spPr>
      </p:sp>
      <p:sp>
        <p:nvSpPr>
          <p:cNvPr name="AutoShape 16" id="16"/>
          <p:cNvSpPr/>
          <p:nvPr/>
        </p:nvSpPr>
        <p:spPr>
          <a:xfrm>
            <a:off x="9839691" y="4081229"/>
            <a:ext cx="0" cy="24618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1242949" y="5695477"/>
            <a:ext cx="2375647" cy="630669"/>
          </a:xfrm>
          <a:custGeom>
            <a:avLst/>
            <a:gdLst/>
            <a:ahLst/>
            <a:cxnLst/>
            <a:rect r="r" b="b" t="t" l="l"/>
            <a:pathLst>
              <a:path h="630669" w="2375647">
                <a:moveTo>
                  <a:pt x="0" y="0"/>
                </a:moveTo>
                <a:lnTo>
                  <a:pt x="2375647" y="0"/>
                </a:lnTo>
                <a:lnTo>
                  <a:pt x="2375647" y="630669"/>
                </a:lnTo>
                <a:lnTo>
                  <a:pt x="0" y="630669"/>
                </a:lnTo>
                <a:lnTo>
                  <a:pt x="0" y="0"/>
                </a:lnTo>
                <a:close/>
              </a:path>
            </a:pathLst>
          </a:custGeom>
          <a:blipFill>
            <a:blip r:embed="rId5"/>
            <a:stretch>
              <a:fillRect l="0" t="-138343" r="0" b="-138343"/>
            </a:stretch>
          </a:blipFill>
        </p:spPr>
      </p:sp>
      <p:sp>
        <p:nvSpPr>
          <p:cNvPr name="Freeform 18" id="18"/>
          <p:cNvSpPr/>
          <p:nvPr/>
        </p:nvSpPr>
        <p:spPr>
          <a:xfrm flipH="false" flipV="false" rot="0">
            <a:off x="8651868" y="5692433"/>
            <a:ext cx="2375647" cy="592107"/>
          </a:xfrm>
          <a:custGeom>
            <a:avLst/>
            <a:gdLst/>
            <a:ahLst/>
            <a:cxnLst/>
            <a:rect r="r" b="b" t="t" l="l"/>
            <a:pathLst>
              <a:path h="592107" w="2375647">
                <a:moveTo>
                  <a:pt x="0" y="0"/>
                </a:moveTo>
                <a:lnTo>
                  <a:pt x="2375647" y="0"/>
                </a:lnTo>
                <a:lnTo>
                  <a:pt x="2375647" y="592106"/>
                </a:lnTo>
                <a:lnTo>
                  <a:pt x="0" y="592106"/>
                </a:lnTo>
                <a:lnTo>
                  <a:pt x="0" y="0"/>
                </a:lnTo>
                <a:close/>
              </a:path>
            </a:pathLst>
          </a:custGeom>
          <a:blipFill>
            <a:blip r:embed="rId5"/>
            <a:stretch>
              <a:fillRect l="0" t="-150609" r="0" b="-150609"/>
            </a:stretch>
          </a:blipFill>
        </p:spPr>
      </p:sp>
      <p:sp>
        <p:nvSpPr>
          <p:cNvPr name="AutoShape 19" id="19"/>
          <p:cNvSpPr/>
          <p:nvPr/>
        </p:nvSpPr>
        <p:spPr>
          <a:xfrm>
            <a:off x="15699969" y="4081229"/>
            <a:ext cx="0" cy="246180"/>
          </a:xfrm>
          <a:prstGeom prst="line">
            <a:avLst/>
          </a:prstGeom>
          <a:ln cap="flat" w="38100">
            <a:solidFill>
              <a:srgbClr val="000000"/>
            </a:solidFill>
            <a:prstDash val="solid"/>
            <a:headEnd type="none" len="sm" w="sm"/>
            <a:tailEnd type="none" len="sm" w="sm"/>
          </a:ln>
        </p:spPr>
      </p:sp>
      <p:sp>
        <p:nvSpPr>
          <p:cNvPr name="Freeform 20" id="20"/>
          <p:cNvSpPr/>
          <p:nvPr/>
        </p:nvSpPr>
        <p:spPr>
          <a:xfrm flipH="false" flipV="false" rot="0">
            <a:off x="14785351" y="5669128"/>
            <a:ext cx="1898042" cy="493350"/>
          </a:xfrm>
          <a:custGeom>
            <a:avLst/>
            <a:gdLst/>
            <a:ahLst/>
            <a:cxnLst/>
            <a:rect r="r" b="b" t="t" l="l"/>
            <a:pathLst>
              <a:path h="493350" w="1898042">
                <a:moveTo>
                  <a:pt x="0" y="0"/>
                </a:moveTo>
                <a:lnTo>
                  <a:pt x="1898042" y="0"/>
                </a:lnTo>
                <a:lnTo>
                  <a:pt x="1898042" y="493350"/>
                </a:lnTo>
                <a:lnTo>
                  <a:pt x="0" y="493350"/>
                </a:lnTo>
                <a:lnTo>
                  <a:pt x="0" y="0"/>
                </a:lnTo>
                <a:close/>
              </a:path>
            </a:pathLst>
          </a:custGeom>
          <a:blipFill>
            <a:blip r:embed="rId5"/>
            <a:stretch>
              <a:fillRect l="0" t="-142362" r="0" b="-142362"/>
            </a:stretch>
          </a:blipFill>
        </p:spPr>
      </p:sp>
      <p:sp>
        <p:nvSpPr>
          <p:cNvPr name="AutoShape 21" id="21"/>
          <p:cNvSpPr/>
          <p:nvPr/>
        </p:nvSpPr>
        <p:spPr>
          <a:xfrm>
            <a:off x="9858741" y="6285547"/>
            <a:ext cx="0" cy="617605"/>
          </a:xfrm>
          <a:prstGeom prst="line">
            <a:avLst/>
          </a:prstGeom>
          <a:ln cap="flat" w="38100">
            <a:solidFill>
              <a:srgbClr val="000000"/>
            </a:solidFill>
            <a:prstDash val="solid"/>
            <a:headEnd type="none" len="sm" w="sm"/>
            <a:tailEnd type="none" len="sm" w="sm"/>
          </a:ln>
        </p:spPr>
      </p:sp>
      <p:sp>
        <p:nvSpPr>
          <p:cNvPr name="AutoShape 22" id="22"/>
          <p:cNvSpPr/>
          <p:nvPr/>
        </p:nvSpPr>
        <p:spPr>
          <a:xfrm>
            <a:off x="2490352" y="6914610"/>
            <a:ext cx="13307296" cy="0"/>
          </a:xfrm>
          <a:prstGeom prst="line">
            <a:avLst/>
          </a:prstGeom>
          <a:ln cap="flat" w="38100">
            <a:solidFill>
              <a:srgbClr val="000000"/>
            </a:solidFill>
            <a:prstDash val="solid"/>
            <a:headEnd type="none" len="sm" w="sm"/>
            <a:tailEnd type="none" len="sm" w="sm"/>
          </a:ln>
        </p:spPr>
      </p:sp>
      <p:sp>
        <p:nvSpPr>
          <p:cNvPr name="AutoShape 23" id="23"/>
          <p:cNvSpPr/>
          <p:nvPr/>
        </p:nvSpPr>
        <p:spPr>
          <a:xfrm>
            <a:off x="2509402" y="6903153"/>
            <a:ext cx="0" cy="246180"/>
          </a:xfrm>
          <a:prstGeom prst="line">
            <a:avLst/>
          </a:prstGeom>
          <a:ln cap="flat" w="38100">
            <a:solidFill>
              <a:srgbClr val="000000"/>
            </a:solidFill>
            <a:prstDash val="solid"/>
            <a:headEnd type="none" len="sm" w="sm"/>
            <a:tailEnd type="none" len="sm" w="sm"/>
          </a:ln>
        </p:spPr>
      </p:sp>
      <p:sp>
        <p:nvSpPr>
          <p:cNvPr name="Freeform 24" id="24"/>
          <p:cNvSpPr/>
          <p:nvPr/>
        </p:nvSpPr>
        <p:spPr>
          <a:xfrm flipH="false" flipV="false" rot="0">
            <a:off x="1409536" y="7139807"/>
            <a:ext cx="2375647" cy="591773"/>
          </a:xfrm>
          <a:custGeom>
            <a:avLst/>
            <a:gdLst/>
            <a:ahLst/>
            <a:cxnLst/>
            <a:rect r="r" b="b" t="t" l="l"/>
            <a:pathLst>
              <a:path h="591773" w="2375647">
                <a:moveTo>
                  <a:pt x="0" y="0"/>
                </a:moveTo>
                <a:lnTo>
                  <a:pt x="2375646" y="0"/>
                </a:lnTo>
                <a:lnTo>
                  <a:pt x="2375646" y="591773"/>
                </a:lnTo>
                <a:lnTo>
                  <a:pt x="0" y="591773"/>
                </a:lnTo>
                <a:lnTo>
                  <a:pt x="0" y="0"/>
                </a:lnTo>
                <a:close/>
              </a:path>
            </a:pathLst>
          </a:custGeom>
          <a:blipFill>
            <a:blip r:embed="rId5"/>
            <a:stretch>
              <a:fillRect l="0" t="-150722" r="0" b="-150722"/>
            </a:stretch>
          </a:blipFill>
        </p:spPr>
      </p:sp>
      <p:sp>
        <p:nvSpPr>
          <p:cNvPr name="AutoShape 25" id="25"/>
          <p:cNvSpPr/>
          <p:nvPr/>
        </p:nvSpPr>
        <p:spPr>
          <a:xfrm>
            <a:off x="5934166" y="6914610"/>
            <a:ext cx="0" cy="246180"/>
          </a:xfrm>
          <a:prstGeom prst="line">
            <a:avLst/>
          </a:prstGeom>
          <a:ln cap="flat" w="38100">
            <a:solidFill>
              <a:srgbClr val="000000"/>
            </a:solidFill>
            <a:prstDash val="solid"/>
            <a:headEnd type="none" len="sm" w="sm"/>
            <a:tailEnd type="none" len="sm" w="sm"/>
          </a:ln>
        </p:spPr>
      </p:sp>
      <p:sp>
        <p:nvSpPr>
          <p:cNvPr name="Freeform 26" id="26"/>
          <p:cNvSpPr/>
          <p:nvPr/>
        </p:nvSpPr>
        <p:spPr>
          <a:xfrm flipH="false" flipV="false" rot="0">
            <a:off x="4703829" y="7180828"/>
            <a:ext cx="2375647" cy="565528"/>
          </a:xfrm>
          <a:custGeom>
            <a:avLst/>
            <a:gdLst/>
            <a:ahLst/>
            <a:cxnLst/>
            <a:rect r="r" b="b" t="t" l="l"/>
            <a:pathLst>
              <a:path h="565528" w="2375647">
                <a:moveTo>
                  <a:pt x="0" y="0"/>
                </a:moveTo>
                <a:lnTo>
                  <a:pt x="2375647" y="0"/>
                </a:lnTo>
                <a:lnTo>
                  <a:pt x="2375647" y="565528"/>
                </a:lnTo>
                <a:lnTo>
                  <a:pt x="0" y="565528"/>
                </a:lnTo>
                <a:lnTo>
                  <a:pt x="0" y="0"/>
                </a:lnTo>
                <a:close/>
              </a:path>
            </a:pathLst>
          </a:custGeom>
          <a:blipFill>
            <a:blip r:embed="rId5"/>
            <a:stretch>
              <a:fillRect l="0" t="-160037" r="0" b="-160037"/>
            </a:stretch>
          </a:blipFill>
        </p:spPr>
      </p:sp>
      <p:sp>
        <p:nvSpPr>
          <p:cNvPr name="AutoShape 27" id="27"/>
          <p:cNvSpPr/>
          <p:nvPr/>
        </p:nvSpPr>
        <p:spPr>
          <a:xfrm>
            <a:off x="9343162" y="6934648"/>
            <a:ext cx="0" cy="246180"/>
          </a:xfrm>
          <a:prstGeom prst="line">
            <a:avLst/>
          </a:prstGeom>
          <a:ln cap="flat" w="38100">
            <a:solidFill>
              <a:srgbClr val="000000"/>
            </a:solidFill>
            <a:prstDash val="solid"/>
            <a:headEnd type="none" len="sm" w="sm"/>
            <a:tailEnd type="none" len="sm" w="sm"/>
          </a:ln>
        </p:spPr>
      </p:sp>
      <p:sp>
        <p:nvSpPr>
          <p:cNvPr name="Freeform 28" id="28"/>
          <p:cNvSpPr/>
          <p:nvPr/>
        </p:nvSpPr>
        <p:spPr>
          <a:xfrm flipH="false" flipV="false" rot="0">
            <a:off x="8652265" y="7180828"/>
            <a:ext cx="1381794" cy="565528"/>
          </a:xfrm>
          <a:custGeom>
            <a:avLst/>
            <a:gdLst/>
            <a:ahLst/>
            <a:cxnLst/>
            <a:rect r="r" b="b" t="t" l="l"/>
            <a:pathLst>
              <a:path h="565528" w="1381794">
                <a:moveTo>
                  <a:pt x="0" y="0"/>
                </a:moveTo>
                <a:lnTo>
                  <a:pt x="1381794" y="0"/>
                </a:lnTo>
                <a:lnTo>
                  <a:pt x="1381794" y="565528"/>
                </a:lnTo>
                <a:lnTo>
                  <a:pt x="0" y="565528"/>
                </a:lnTo>
                <a:lnTo>
                  <a:pt x="0" y="0"/>
                </a:lnTo>
                <a:close/>
              </a:path>
            </a:pathLst>
          </a:custGeom>
          <a:blipFill>
            <a:blip r:embed="rId5"/>
            <a:stretch>
              <a:fillRect l="0" t="-72168" r="0" b="-72168"/>
            </a:stretch>
          </a:blipFill>
        </p:spPr>
      </p:sp>
      <p:sp>
        <p:nvSpPr>
          <p:cNvPr name="AutoShape 29" id="29"/>
          <p:cNvSpPr/>
          <p:nvPr/>
        </p:nvSpPr>
        <p:spPr>
          <a:xfrm>
            <a:off x="12656908" y="6934648"/>
            <a:ext cx="0" cy="246180"/>
          </a:xfrm>
          <a:prstGeom prst="line">
            <a:avLst/>
          </a:prstGeom>
          <a:ln cap="flat" w="38100">
            <a:solidFill>
              <a:srgbClr val="000000"/>
            </a:solidFill>
            <a:prstDash val="solid"/>
            <a:headEnd type="none" len="sm" w="sm"/>
            <a:tailEnd type="none" len="sm" w="sm"/>
          </a:ln>
        </p:spPr>
      </p:sp>
      <p:sp>
        <p:nvSpPr>
          <p:cNvPr name="AutoShape 30" id="30"/>
          <p:cNvSpPr/>
          <p:nvPr/>
        </p:nvSpPr>
        <p:spPr>
          <a:xfrm>
            <a:off x="15797648" y="6903153"/>
            <a:ext cx="0" cy="246180"/>
          </a:xfrm>
          <a:prstGeom prst="line">
            <a:avLst/>
          </a:prstGeom>
          <a:ln cap="flat" w="38100">
            <a:solidFill>
              <a:srgbClr val="000000"/>
            </a:solidFill>
            <a:prstDash val="solid"/>
            <a:headEnd type="none" len="sm" w="sm"/>
            <a:tailEnd type="none" len="sm" w="sm"/>
          </a:ln>
        </p:spPr>
      </p:sp>
      <p:sp>
        <p:nvSpPr>
          <p:cNvPr name="Freeform 31" id="31"/>
          <p:cNvSpPr/>
          <p:nvPr/>
        </p:nvSpPr>
        <p:spPr>
          <a:xfrm flipH="false" flipV="false" rot="0">
            <a:off x="11469085" y="7180828"/>
            <a:ext cx="2375647" cy="565528"/>
          </a:xfrm>
          <a:custGeom>
            <a:avLst/>
            <a:gdLst/>
            <a:ahLst/>
            <a:cxnLst/>
            <a:rect r="r" b="b" t="t" l="l"/>
            <a:pathLst>
              <a:path h="565528" w="2375647">
                <a:moveTo>
                  <a:pt x="0" y="0"/>
                </a:moveTo>
                <a:lnTo>
                  <a:pt x="2375646" y="0"/>
                </a:lnTo>
                <a:lnTo>
                  <a:pt x="2375646" y="565528"/>
                </a:lnTo>
                <a:lnTo>
                  <a:pt x="0" y="565528"/>
                </a:lnTo>
                <a:lnTo>
                  <a:pt x="0" y="0"/>
                </a:lnTo>
                <a:close/>
              </a:path>
            </a:pathLst>
          </a:custGeom>
          <a:blipFill>
            <a:blip r:embed="rId5"/>
            <a:stretch>
              <a:fillRect l="-6115" t="-172883" r="0" b="-172883"/>
            </a:stretch>
          </a:blipFill>
        </p:spPr>
      </p:sp>
      <p:sp>
        <p:nvSpPr>
          <p:cNvPr name="Freeform 32" id="32"/>
          <p:cNvSpPr/>
          <p:nvPr/>
        </p:nvSpPr>
        <p:spPr>
          <a:xfrm flipH="false" flipV="false" rot="0">
            <a:off x="14512145" y="7149332"/>
            <a:ext cx="2375647" cy="565528"/>
          </a:xfrm>
          <a:custGeom>
            <a:avLst/>
            <a:gdLst/>
            <a:ahLst/>
            <a:cxnLst/>
            <a:rect r="r" b="b" t="t" l="l"/>
            <a:pathLst>
              <a:path h="565528" w="2375647">
                <a:moveTo>
                  <a:pt x="0" y="0"/>
                </a:moveTo>
                <a:lnTo>
                  <a:pt x="2375647" y="0"/>
                </a:lnTo>
                <a:lnTo>
                  <a:pt x="2375647" y="565529"/>
                </a:lnTo>
                <a:lnTo>
                  <a:pt x="0" y="565529"/>
                </a:lnTo>
                <a:lnTo>
                  <a:pt x="0" y="0"/>
                </a:lnTo>
                <a:close/>
              </a:path>
            </a:pathLst>
          </a:custGeom>
          <a:blipFill>
            <a:blip r:embed="rId5"/>
            <a:stretch>
              <a:fillRect l="0" t="-160037" r="0" b="-160037"/>
            </a:stretch>
          </a:blipFill>
        </p:spPr>
      </p:sp>
      <p:sp>
        <p:nvSpPr>
          <p:cNvPr name="Freeform 33" id="33"/>
          <p:cNvSpPr/>
          <p:nvPr/>
        </p:nvSpPr>
        <p:spPr>
          <a:xfrm flipH="false" flipV="false" rot="0">
            <a:off x="14778181" y="7212262"/>
            <a:ext cx="439669" cy="439669"/>
          </a:xfrm>
          <a:custGeom>
            <a:avLst/>
            <a:gdLst/>
            <a:ahLst/>
            <a:cxnLst/>
            <a:rect r="r" b="b" t="t" l="l"/>
            <a:pathLst>
              <a:path h="439669" w="439669">
                <a:moveTo>
                  <a:pt x="0" y="0"/>
                </a:moveTo>
                <a:lnTo>
                  <a:pt x="439670" y="0"/>
                </a:lnTo>
                <a:lnTo>
                  <a:pt x="439670" y="439669"/>
                </a:lnTo>
                <a:lnTo>
                  <a:pt x="0" y="439669"/>
                </a:lnTo>
                <a:lnTo>
                  <a:pt x="0" y="0"/>
                </a:lnTo>
                <a:close/>
              </a:path>
            </a:pathLst>
          </a:custGeom>
          <a:blipFill>
            <a:blip r:embed="rId9"/>
            <a:stretch>
              <a:fillRect l="0" t="0" r="0" b="0"/>
            </a:stretch>
          </a:blipFill>
        </p:spPr>
      </p:sp>
      <p:sp>
        <p:nvSpPr>
          <p:cNvPr name="AutoShape 34" id="34"/>
          <p:cNvSpPr/>
          <p:nvPr/>
        </p:nvSpPr>
        <p:spPr>
          <a:xfrm>
            <a:off x="5891653" y="7725362"/>
            <a:ext cx="0" cy="246180"/>
          </a:xfrm>
          <a:prstGeom prst="line">
            <a:avLst/>
          </a:prstGeom>
          <a:ln cap="flat" w="38100">
            <a:solidFill>
              <a:srgbClr val="000000"/>
            </a:solidFill>
            <a:prstDash val="solid"/>
            <a:headEnd type="none" len="sm" w="sm"/>
            <a:tailEnd type="none" len="sm" w="sm"/>
          </a:ln>
        </p:spPr>
      </p:sp>
      <p:sp>
        <p:nvSpPr>
          <p:cNvPr name="Freeform 35" id="35"/>
          <p:cNvSpPr/>
          <p:nvPr/>
        </p:nvSpPr>
        <p:spPr>
          <a:xfrm flipH="false" flipV="false" rot="0">
            <a:off x="1223899" y="7971542"/>
            <a:ext cx="2375647" cy="1403398"/>
          </a:xfrm>
          <a:custGeom>
            <a:avLst/>
            <a:gdLst/>
            <a:ahLst/>
            <a:cxnLst/>
            <a:rect r="r" b="b" t="t" l="l"/>
            <a:pathLst>
              <a:path h="1403398" w="2375647">
                <a:moveTo>
                  <a:pt x="0" y="0"/>
                </a:moveTo>
                <a:lnTo>
                  <a:pt x="2375647" y="0"/>
                </a:lnTo>
                <a:lnTo>
                  <a:pt x="2375647" y="1403398"/>
                </a:lnTo>
                <a:lnTo>
                  <a:pt x="0" y="1403398"/>
                </a:lnTo>
                <a:lnTo>
                  <a:pt x="0" y="0"/>
                </a:lnTo>
                <a:close/>
              </a:path>
            </a:pathLst>
          </a:custGeom>
          <a:blipFill>
            <a:blip r:embed="rId5"/>
            <a:stretch>
              <a:fillRect l="0" t="-38311" r="0" b="-30966"/>
            </a:stretch>
          </a:blipFill>
        </p:spPr>
      </p:sp>
      <p:sp>
        <p:nvSpPr>
          <p:cNvPr name="TextBox 36" id="36"/>
          <p:cNvSpPr txBox="true"/>
          <p:nvPr/>
        </p:nvSpPr>
        <p:spPr>
          <a:xfrm rot="0">
            <a:off x="1242949" y="8223722"/>
            <a:ext cx="2003526" cy="1184993"/>
          </a:xfrm>
          <a:prstGeom prst="rect">
            <a:avLst/>
          </a:prstGeom>
        </p:spPr>
        <p:txBody>
          <a:bodyPr anchor="t" rtlCol="false" tIns="0" lIns="0" bIns="0" rIns="0">
            <a:spAutoFit/>
          </a:bodyPr>
          <a:lstStyle/>
          <a:p>
            <a:pPr algn="ctr">
              <a:lnSpc>
                <a:spcPts val="1885"/>
              </a:lnSpc>
            </a:pPr>
            <a:r>
              <a:rPr lang="en-US" sz="1346">
                <a:solidFill>
                  <a:srgbClr val="000000"/>
                </a:solidFill>
                <a:latin typeface="Canva Sans"/>
                <a:ea typeface="Canva Sans"/>
                <a:cs typeface="Canva Sans"/>
                <a:sym typeface="Canva Sans"/>
              </a:rPr>
              <a:t>DATE</a:t>
            </a:r>
          </a:p>
          <a:p>
            <a:pPr algn="ctr">
              <a:lnSpc>
                <a:spcPts val="1885"/>
              </a:lnSpc>
            </a:pPr>
            <a:r>
              <a:rPr lang="en-US" sz="1346">
                <a:solidFill>
                  <a:srgbClr val="000000"/>
                </a:solidFill>
                <a:latin typeface="Canva Sans"/>
                <a:ea typeface="Canva Sans"/>
                <a:cs typeface="Canva Sans"/>
                <a:sym typeface="Canva Sans"/>
              </a:rPr>
              <a:t>CATEGORY</a:t>
            </a:r>
          </a:p>
          <a:p>
            <a:pPr algn="ctr">
              <a:lnSpc>
                <a:spcPts val="1885"/>
              </a:lnSpc>
            </a:pPr>
            <a:r>
              <a:rPr lang="en-US" sz="1346">
                <a:solidFill>
                  <a:srgbClr val="000000"/>
                </a:solidFill>
                <a:latin typeface="Canva Sans"/>
                <a:ea typeface="Canva Sans"/>
                <a:cs typeface="Canva Sans"/>
                <a:sym typeface="Canva Sans"/>
              </a:rPr>
              <a:t>AMOUNT</a:t>
            </a:r>
          </a:p>
          <a:p>
            <a:pPr algn="ctr">
              <a:lnSpc>
                <a:spcPts val="1885"/>
              </a:lnSpc>
            </a:pPr>
            <a:r>
              <a:rPr lang="en-US" sz="1346">
                <a:solidFill>
                  <a:srgbClr val="000000"/>
                </a:solidFill>
                <a:latin typeface="Canva Sans"/>
                <a:ea typeface="Canva Sans"/>
                <a:cs typeface="Canva Sans"/>
                <a:sym typeface="Canva Sans"/>
              </a:rPr>
              <a:t>ACTIONS</a:t>
            </a:r>
          </a:p>
          <a:p>
            <a:pPr algn="ctr">
              <a:lnSpc>
                <a:spcPts val="1885"/>
              </a:lnSpc>
            </a:pPr>
          </a:p>
        </p:txBody>
      </p:sp>
      <p:sp>
        <p:nvSpPr>
          <p:cNvPr name="AutoShape 37" id="37"/>
          <p:cNvSpPr/>
          <p:nvPr/>
        </p:nvSpPr>
        <p:spPr>
          <a:xfrm flipH="true">
            <a:off x="2641241" y="9069452"/>
            <a:ext cx="197066" cy="0"/>
          </a:xfrm>
          <a:prstGeom prst="line">
            <a:avLst/>
          </a:prstGeom>
          <a:ln cap="flat" w="38100">
            <a:solidFill>
              <a:srgbClr val="000000"/>
            </a:solidFill>
            <a:prstDash val="solid"/>
            <a:headEnd type="none" len="sm" w="sm"/>
            <a:tailEnd type="none" len="sm" w="sm"/>
          </a:ln>
        </p:spPr>
      </p:sp>
      <p:sp>
        <p:nvSpPr>
          <p:cNvPr name="AutoShape 38" id="38"/>
          <p:cNvSpPr/>
          <p:nvPr/>
        </p:nvSpPr>
        <p:spPr>
          <a:xfrm>
            <a:off x="2857357" y="8950836"/>
            <a:ext cx="0" cy="246180"/>
          </a:xfrm>
          <a:prstGeom prst="line">
            <a:avLst/>
          </a:prstGeom>
          <a:ln cap="flat" w="38100">
            <a:solidFill>
              <a:srgbClr val="000000"/>
            </a:solidFill>
            <a:prstDash val="solid"/>
            <a:headEnd type="none" len="sm" w="sm"/>
            <a:tailEnd type="none" len="sm" w="sm"/>
          </a:ln>
        </p:spPr>
      </p:sp>
      <p:sp>
        <p:nvSpPr>
          <p:cNvPr name="AutoShape 39" id="39"/>
          <p:cNvSpPr/>
          <p:nvPr/>
        </p:nvSpPr>
        <p:spPr>
          <a:xfrm flipH="true">
            <a:off x="2876915" y="8955856"/>
            <a:ext cx="79078" cy="4505"/>
          </a:xfrm>
          <a:prstGeom prst="line">
            <a:avLst/>
          </a:prstGeom>
          <a:ln cap="flat" w="38100">
            <a:solidFill>
              <a:srgbClr val="000000"/>
            </a:solidFill>
            <a:prstDash val="solid"/>
            <a:headEnd type="none" len="sm" w="sm"/>
            <a:tailEnd type="none" len="sm" w="sm"/>
          </a:ln>
        </p:spPr>
      </p:sp>
      <p:sp>
        <p:nvSpPr>
          <p:cNvPr name="AutoShape 40" id="40"/>
          <p:cNvSpPr/>
          <p:nvPr/>
        </p:nvSpPr>
        <p:spPr>
          <a:xfrm flipH="true" flipV="true">
            <a:off x="2866307" y="9183017"/>
            <a:ext cx="123090" cy="0"/>
          </a:xfrm>
          <a:prstGeom prst="line">
            <a:avLst/>
          </a:prstGeom>
          <a:ln cap="flat" w="38100">
            <a:solidFill>
              <a:srgbClr val="000000"/>
            </a:solidFill>
            <a:prstDash val="solid"/>
            <a:headEnd type="none" len="sm" w="sm"/>
            <a:tailEnd type="none" len="sm" w="sm"/>
          </a:ln>
        </p:spPr>
      </p:sp>
      <p:sp>
        <p:nvSpPr>
          <p:cNvPr name="Freeform 41" id="41"/>
          <p:cNvSpPr/>
          <p:nvPr/>
        </p:nvSpPr>
        <p:spPr>
          <a:xfrm flipH="false" flipV="false" rot="0">
            <a:off x="8355027" y="7971542"/>
            <a:ext cx="1934773" cy="1480774"/>
          </a:xfrm>
          <a:custGeom>
            <a:avLst/>
            <a:gdLst/>
            <a:ahLst/>
            <a:cxnLst/>
            <a:rect r="r" b="b" t="t" l="l"/>
            <a:pathLst>
              <a:path h="1480774" w="1934773">
                <a:moveTo>
                  <a:pt x="0" y="0"/>
                </a:moveTo>
                <a:lnTo>
                  <a:pt x="1934773" y="0"/>
                </a:lnTo>
                <a:lnTo>
                  <a:pt x="1934773" y="1480774"/>
                </a:lnTo>
                <a:lnTo>
                  <a:pt x="0" y="1480774"/>
                </a:lnTo>
                <a:lnTo>
                  <a:pt x="0" y="0"/>
                </a:lnTo>
                <a:close/>
              </a:path>
            </a:pathLst>
          </a:custGeom>
          <a:blipFill>
            <a:blip r:embed="rId5"/>
            <a:stretch>
              <a:fillRect l="0" t="-15329" r="0" b="-15329"/>
            </a:stretch>
          </a:blipFill>
        </p:spPr>
      </p:sp>
      <p:sp>
        <p:nvSpPr>
          <p:cNvPr name="AutoShape 42" id="42"/>
          <p:cNvSpPr/>
          <p:nvPr/>
        </p:nvSpPr>
        <p:spPr>
          <a:xfrm>
            <a:off x="9350756" y="7725362"/>
            <a:ext cx="0" cy="246180"/>
          </a:xfrm>
          <a:prstGeom prst="line">
            <a:avLst/>
          </a:prstGeom>
          <a:ln cap="flat" w="38100">
            <a:solidFill>
              <a:srgbClr val="000000"/>
            </a:solidFill>
            <a:prstDash val="solid"/>
            <a:headEnd type="none" len="sm" w="sm"/>
            <a:tailEnd type="none" len="sm" w="sm"/>
          </a:ln>
        </p:spPr>
      </p:sp>
      <p:sp>
        <p:nvSpPr>
          <p:cNvPr name="AutoShape 43" id="43"/>
          <p:cNvSpPr/>
          <p:nvPr/>
        </p:nvSpPr>
        <p:spPr>
          <a:xfrm>
            <a:off x="12656908" y="7725362"/>
            <a:ext cx="0" cy="246180"/>
          </a:xfrm>
          <a:prstGeom prst="line">
            <a:avLst/>
          </a:prstGeom>
          <a:ln cap="flat" w="38100">
            <a:solidFill>
              <a:srgbClr val="000000"/>
            </a:solidFill>
            <a:prstDash val="solid"/>
            <a:headEnd type="none" len="sm" w="sm"/>
            <a:tailEnd type="none" len="sm" w="sm"/>
          </a:ln>
        </p:spPr>
      </p:sp>
      <p:sp>
        <p:nvSpPr>
          <p:cNvPr name="Freeform 44" id="44"/>
          <p:cNvSpPr/>
          <p:nvPr/>
        </p:nvSpPr>
        <p:spPr>
          <a:xfrm flipH="false" flipV="false" rot="0">
            <a:off x="11623300" y="7971542"/>
            <a:ext cx="2101797" cy="1480774"/>
          </a:xfrm>
          <a:custGeom>
            <a:avLst/>
            <a:gdLst/>
            <a:ahLst/>
            <a:cxnLst/>
            <a:rect r="r" b="b" t="t" l="l"/>
            <a:pathLst>
              <a:path h="1480774" w="2101797">
                <a:moveTo>
                  <a:pt x="0" y="0"/>
                </a:moveTo>
                <a:lnTo>
                  <a:pt x="2101797" y="0"/>
                </a:lnTo>
                <a:lnTo>
                  <a:pt x="2101797" y="1480774"/>
                </a:lnTo>
                <a:lnTo>
                  <a:pt x="0" y="1480774"/>
                </a:lnTo>
                <a:lnTo>
                  <a:pt x="0" y="0"/>
                </a:lnTo>
                <a:close/>
              </a:path>
            </a:pathLst>
          </a:custGeom>
          <a:blipFill>
            <a:blip r:embed="rId5"/>
            <a:stretch>
              <a:fillRect l="0" t="-20969" r="0" b="-20969"/>
            </a:stretch>
          </a:blipFill>
        </p:spPr>
      </p:sp>
      <p:sp>
        <p:nvSpPr>
          <p:cNvPr name="AutoShape 45" id="45"/>
          <p:cNvSpPr/>
          <p:nvPr/>
        </p:nvSpPr>
        <p:spPr>
          <a:xfrm>
            <a:off x="2518927" y="7731580"/>
            <a:ext cx="0" cy="246180"/>
          </a:xfrm>
          <a:prstGeom prst="line">
            <a:avLst/>
          </a:prstGeom>
          <a:ln cap="flat" w="38100">
            <a:solidFill>
              <a:srgbClr val="000000"/>
            </a:solidFill>
            <a:prstDash val="solid"/>
            <a:headEnd type="none" len="sm" w="sm"/>
            <a:tailEnd type="none" len="sm" w="sm"/>
          </a:ln>
        </p:spPr>
      </p:sp>
      <p:sp>
        <p:nvSpPr>
          <p:cNvPr name="Freeform 46" id="46"/>
          <p:cNvSpPr/>
          <p:nvPr/>
        </p:nvSpPr>
        <p:spPr>
          <a:xfrm flipH="false" flipV="false" rot="0">
            <a:off x="5007667" y="7945983"/>
            <a:ext cx="1824966" cy="1428957"/>
          </a:xfrm>
          <a:custGeom>
            <a:avLst/>
            <a:gdLst/>
            <a:ahLst/>
            <a:cxnLst/>
            <a:rect r="r" b="b" t="t" l="l"/>
            <a:pathLst>
              <a:path h="1428957" w="1824966">
                <a:moveTo>
                  <a:pt x="0" y="0"/>
                </a:moveTo>
                <a:lnTo>
                  <a:pt x="1824966" y="0"/>
                </a:lnTo>
                <a:lnTo>
                  <a:pt x="1824966" y="1428957"/>
                </a:lnTo>
                <a:lnTo>
                  <a:pt x="0" y="1428957"/>
                </a:lnTo>
                <a:lnTo>
                  <a:pt x="0" y="0"/>
                </a:lnTo>
                <a:close/>
              </a:path>
            </a:pathLst>
          </a:custGeom>
          <a:blipFill>
            <a:blip r:embed="rId5"/>
            <a:stretch>
              <a:fillRect l="0" t="-13856" r="0" b="-13856"/>
            </a:stretch>
          </a:blipFill>
        </p:spPr>
      </p:sp>
      <p:sp>
        <p:nvSpPr>
          <p:cNvPr name="AutoShape 47" id="47"/>
          <p:cNvSpPr/>
          <p:nvPr/>
        </p:nvSpPr>
        <p:spPr>
          <a:xfrm>
            <a:off x="13001173" y="3398248"/>
            <a:ext cx="0" cy="645615"/>
          </a:xfrm>
          <a:prstGeom prst="line">
            <a:avLst/>
          </a:prstGeom>
          <a:ln cap="flat" w="38100">
            <a:solidFill>
              <a:srgbClr val="000000"/>
            </a:solidFill>
            <a:prstDash val="solid"/>
            <a:headEnd type="none" len="sm" w="sm"/>
            <a:tailEnd type="none" len="sm" w="sm"/>
          </a:ln>
        </p:spPr>
      </p:sp>
      <p:sp>
        <p:nvSpPr>
          <p:cNvPr name="Freeform 48" id="48"/>
          <p:cNvSpPr/>
          <p:nvPr/>
        </p:nvSpPr>
        <p:spPr>
          <a:xfrm flipH="false" flipV="false" rot="0">
            <a:off x="1759913" y="4327408"/>
            <a:ext cx="1341720" cy="1341720"/>
          </a:xfrm>
          <a:custGeom>
            <a:avLst/>
            <a:gdLst/>
            <a:ahLst/>
            <a:cxnLst/>
            <a:rect r="r" b="b" t="t" l="l"/>
            <a:pathLst>
              <a:path h="1341720" w="1341720">
                <a:moveTo>
                  <a:pt x="0" y="0"/>
                </a:moveTo>
                <a:lnTo>
                  <a:pt x="1341720" y="0"/>
                </a:lnTo>
                <a:lnTo>
                  <a:pt x="1341720" y="1341720"/>
                </a:lnTo>
                <a:lnTo>
                  <a:pt x="0" y="1341720"/>
                </a:lnTo>
                <a:lnTo>
                  <a:pt x="0" y="0"/>
                </a:lnTo>
                <a:close/>
              </a:path>
            </a:pathLst>
          </a:custGeom>
          <a:blipFill>
            <a:blip r:embed="rId10"/>
            <a:stretch>
              <a:fillRect l="0" t="0" r="0" b="0"/>
            </a:stretch>
          </a:blipFill>
        </p:spPr>
      </p:sp>
      <p:sp>
        <p:nvSpPr>
          <p:cNvPr name="Freeform 49" id="49"/>
          <p:cNvSpPr/>
          <p:nvPr/>
        </p:nvSpPr>
        <p:spPr>
          <a:xfrm flipH="false" flipV="false" rot="0">
            <a:off x="9281058" y="4443532"/>
            <a:ext cx="1117267" cy="1154609"/>
          </a:xfrm>
          <a:custGeom>
            <a:avLst/>
            <a:gdLst/>
            <a:ahLst/>
            <a:cxnLst/>
            <a:rect r="r" b="b" t="t" l="l"/>
            <a:pathLst>
              <a:path h="1154609" w="1117267">
                <a:moveTo>
                  <a:pt x="0" y="0"/>
                </a:moveTo>
                <a:lnTo>
                  <a:pt x="1117267" y="0"/>
                </a:lnTo>
                <a:lnTo>
                  <a:pt x="1117267" y="1154609"/>
                </a:lnTo>
                <a:lnTo>
                  <a:pt x="0" y="1154609"/>
                </a:lnTo>
                <a:lnTo>
                  <a:pt x="0" y="0"/>
                </a:lnTo>
                <a:close/>
              </a:path>
            </a:pathLst>
          </a:custGeom>
          <a:blipFill>
            <a:blip r:embed="rId11"/>
            <a:stretch>
              <a:fillRect l="0" t="0" r="-3342" b="0"/>
            </a:stretch>
          </a:blipFill>
        </p:spPr>
      </p:sp>
      <p:sp>
        <p:nvSpPr>
          <p:cNvPr name="Freeform 50" id="50"/>
          <p:cNvSpPr/>
          <p:nvPr/>
        </p:nvSpPr>
        <p:spPr>
          <a:xfrm flipH="false" flipV="false" rot="0">
            <a:off x="15257915" y="4443532"/>
            <a:ext cx="1079467" cy="1079467"/>
          </a:xfrm>
          <a:custGeom>
            <a:avLst/>
            <a:gdLst/>
            <a:ahLst/>
            <a:cxnLst/>
            <a:rect r="r" b="b" t="t" l="l"/>
            <a:pathLst>
              <a:path h="1079467" w="1079467">
                <a:moveTo>
                  <a:pt x="0" y="0"/>
                </a:moveTo>
                <a:lnTo>
                  <a:pt x="1079466" y="0"/>
                </a:lnTo>
                <a:lnTo>
                  <a:pt x="1079466" y="1079467"/>
                </a:lnTo>
                <a:lnTo>
                  <a:pt x="0" y="1079467"/>
                </a:lnTo>
                <a:lnTo>
                  <a:pt x="0" y="0"/>
                </a:lnTo>
                <a:close/>
              </a:path>
            </a:pathLst>
          </a:custGeom>
          <a:blipFill>
            <a:blip r:embed="rId12"/>
            <a:stretch>
              <a:fillRect l="0" t="0" r="0" b="0"/>
            </a:stretch>
          </a:blipFill>
        </p:spPr>
      </p:sp>
      <p:sp>
        <p:nvSpPr>
          <p:cNvPr name="TextBox 51" id="51"/>
          <p:cNvSpPr txBox="true"/>
          <p:nvPr/>
        </p:nvSpPr>
        <p:spPr>
          <a:xfrm rot="0">
            <a:off x="892444" y="418376"/>
            <a:ext cx="11783514" cy="1009273"/>
          </a:xfrm>
          <a:prstGeom prst="rect">
            <a:avLst/>
          </a:prstGeom>
        </p:spPr>
        <p:txBody>
          <a:bodyPr anchor="t" rtlCol="false" tIns="0" lIns="0" bIns="0" rIns="0">
            <a:spAutoFit/>
          </a:bodyPr>
          <a:lstStyle/>
          <a:p>
            <a:pPr algn="l">
              <a:lnSpc>
                <a:spcPts val="7560"/>
              </a:lnSpc>
            </a:pPr>
            <a:r>
              <a:rPr lang="en-US" b="true" sz="7560" spc="-378">
                <a:solidFill>
                  <a:srgbClr val="EF659B"/>
                </a:solidFill>
                <a:latin typeface="Montserrat Ultra-Bold"/>
                <a:ea typeface="Montserrat Ultra-Bold"/>
                <a:cs typeface="Montserrat Ultra-Bold"/>
                <a:sym typeface="Montserrat Ultra-Bold"/>
              </a:rPr>
              <a:t>SYSTEM ARCHITECTURE</a:t>
            </a:r>
          </a:p>
        </p:txBody>
      </p:sp>
      <p:sp>
        <p:nvSpPr>
          <p:cNvPr name="TextBox 52" id="52"/>
          <p:cNvSpPr txBox="true"/>
          <p:nvPr/>
        </p:nvSpPr>
        <p:spPr>
          <a:xfrm rot="0">
            <a:off x="2709724" y="2958193"/>
            <a:ext cx="806996"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USER</a:t>
            </a:r>
          </a:p>
        </p:txBody>
      </p:sp>
      <p:sp>
        <p:nvSpPr>
          <p:cNvPr name="TextBox 53" id="53"/>
          <p:cNvSpPr txBox="true"/>
          <p:nvPr/>
        </p:nvSpPr>
        <p:spPr>
          <a:xfrm rot="0">
            <a:off x="4826956" y="2958193"/>
            <a:ext cx="2252520"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REGISTRATION</a:t>
            </a:r>
          </a:p>
        </p:txBody>
      </p:sp>
      <p:sp>
        <p:nvSpPr>
          <p:cNvPr name="TextBox 54" id="54"/>
          <p:cNvSpPr txBox="true"/>
          <p:nvPr/>
        </p:nvSpPr>
        <p:spPr>
          <a:xfrm rot="0">
            <a:off x="9230131" y="2958193"/>
            <a:ext cx="977109"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LOGIN</a:t>
            </a:r>
          </a:p>
        </p:txBody>
      </p:sp>
      <p:sp>
        <p:nvSpPr>
          <p:cNvPr name="TextBox 55" id="55"/>
          <p:cNvSpPr txBox="true"/>
          <p:nvPr/>
        </p:nvSpPr>
        <p:spPr>
          <a:xfrm rot="0">
            <a:off x="11989151" y="2917436"/>
            <a:ext cx="1966894"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DASHBOARD</a:t>
            </a:r>
          </a:p>
        </p:txBody>
      </p:sp>
      <p:sp>
        <p:nvSpPr>
          <p:cNvPr name="TextBox 56" id="56"/>
          <p:cNvSpPr txBox="true"/>
          <p:nvPr/>
        </p:nvSpPr>
        <p:spPr>
          <a:xfrm rot="0">
            <a:off x="1242949" y="5708509"/>
            <a:ext cx="2375647" cy="576030"/>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OVERALL BUDGET VS SPENT ANALYSIS</a:t>
            </a:r>
          </a:p>
        </p:txBody>
      </p:sp>
      <p:sp>
        <p:nvSpPr>
          <p:cNvPr name="TextBox 57" id="57"/>
          <p:cNvSpPr txBox="true"/>
          <p:nvPr/>
        </p:nvSpPr>
        <p:spPr>
          <a:xfrm rot="0">
            <a:off x="8651868" y="5823768"/>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VIEW TRANSACTIONS</a:t>
            </a:r>
          </a:p>
        </p:txBody>
      </p:sp>
      <p:sp>
        <p:nvSpPr>
          <p:cNvPr name="TextBox 58" id="58"/>
          <p:cNvSpPr txBox="true"/>
          <p:nvPr/>
        </p:nvSpPr>
        <p:spPr>
          <a:xfrm rot="0">
            <a:off x="14541044" y="5766618"/>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BUDGET ALERTS</a:t>
            </a:r>
          </a:p>
        </p:txBody>
      </p:sp>
      <p:sp>
        <p:nvSpPr>
          <p:cNvPr name="TextBox 59" id="59"/>
          <p:cNvSpPr txBox="true"/>
          <p:nvPr/>
        </p:nvSpPr>
        <p:spPr>
          <a:xfrm rot="0">
            <a:off x="1397779"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TRANSACTION TABLE</a:t>
            </a:r>
          </a:p>
        </p:txBody>
      </p:sp>
      <p:sp>
        <p:nvSpPr>
          <p:cNvPr name="TextBox 60" id="60"/>
          <p:cNvSpPr txBox="true"/>
          <p:nvPr/>
        </p:nvSpPr>
        <p:spPr>
          <a:xfrm rot="0">
            <a:off x="4703829"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ADD TRANSACTIONS</a:t>
            </a:r>
          </a:p>
        </p:txBody>
      </p:sp>
      <p:sp>
        <p:nvSpPr>
          <p:cNvPr name="TextBox 61" id="61"/>
          <p:cNvSpPr txBox="true"/>
          <p:nvPr/>
        </p:nvSpPr>
        <p:spPr>
          <a:xfrm rot="0">
            <a:off x="8619828" y="7295805"/>
            <a:ext cx="1423756"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SET BUDGET</a:t>
            </a:r>
          </a:p>
        </p:txBody>
      </p:sp>
      <p:sp>
        <p:nvSpPr>
          <p:cNvPr name="TextBox 62" id="62"/>
          <p:cNvSpPr txBox="true"/>
          <p:nvPr/>
        </p:nvSpPr>
        <p:spPr>
          <a:xfrm rot="0">
            <a:off x="11469085"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DATA VISUALIZATION</a:t>
            </a:r>
          </a:p>
        </p:txBody>
      </p:sp>
      <p:sp>
        <p:nvSpPr>
          <p:cNvPr name="TextBox 63" id="63"/>
          <p:cNvSpPr txBox="true"/>
          <p:nvPr/>
        </p:nvSpPr>
        <p:spPr>
          <a:xfrm rot="0">
            <a:off x="14647925" y="726363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EXPORT </a:t>
            </a:r>
          </a:p>
        </p:txBody>
      </p:sp>
      <p:sp>
        <p:nvSpPr>
          <p:cNvPr name="TextBox 64" id="64"/>
          <p:cNvSpPr txBox="true"/>
          <p:nvPr/>
        </p:nvSpPr>
        <p:spPr>
          <a:xfrm rot="0">
            <a:off x="787669"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65" id="65"/>
          <p:cNvSpPr txBox="true"/>
          <p:nvPr/>
        </p:nvSpPr>
        <p:spPr>
          <a:xfrm rot="0">
            <a:off x="3035424" y="8867549"/>
            <a:ext cx="236734" cy="138515"/>
          </a:xfrm>
          <a:prstGeom prst="rect">
            <a:avLst/>
          </a:prstGeom>
        </p:spPr>
        <p:txBody>
          <a:bodyPr anchor="t" rtlCol="false" tIns="0" lIns="0" bIns="0" rIns="0">
            <a:spAutoFit/>
          </a:bodyPr>
          <a:lstStyle/>
          <a:p>
            <a:pPr algn="ctr">
              <a:lnSpc>
                <a:spcPts val="1162"/>
              </a:lnSpc>
            </a:pPr>
            <a:r>
              <a:rPr lang="en-US" sz="830">
                <a:solidFill>
                  <a:srgbClr val="000000"/>
                </a:solidFill>
                <a:latin typeface="Canva Sans"/>
                <a:ea typeface="Canva Sans"/>
                <a:cs typeface="Canva Sans"/>
                <a:sym typeface="Canva Sans"/>
              </a:rPr>
              <a:t>EDIT</a:t>
            </a:r>
          </a:p>
        </p:txBody>
      </p:sp>
      <p:sp>
        <p:nvSpPr>
          <p:cNvPr name="TextBox 66" id="66"/>
          <p:cNvSpPr txBox="true"/>
          <p:nvPr/>
        </p:nvSpPr>
        <p:spPr>
          <a:xfrm rot="0">
            <a:off x="2945663" y="9100947"/>
            <a:ext cx="582574" cy="145089"/>
          </a:xfrm>
          <a:prstGeom prst="rect">
            <a:avLst/>
          </a:prstGeom>
        </p:spPr>
        <p:txBody>
          <a:bodyPr anchor="t" rtlCol="false" tIns="0" lIns="0" bIns="0" rIns="0">
            <a:spAutoFit/>
          </a:bodyPr>
          <a:lstStyle/>
          <a:p>
            <a:pPr algn="ctr">
              <a:lnSpc>
                <a:spcPts val="1167"/>
              </a:lnSpc>
            </a:pPr>
            <a:r>
              <a:rPr lang="en-US" sz="834">
                <a:solidFill>
                  <a:srgbClr val="000000"/>
                </a:solidFill>
                <a:latin typeface="Canva Sans"/>
                <a:ea typeface="Canva Sans"/>
                <a:cs typeface="Canva Sans"/>
                <a:sym typeface="Canva Sans"/>
              </a:rPr>
              <a:t>DELETE</a:t>
            </a:r>
          </a:p>
        </p:txBody>
      </p:sp>
      <p:sp>
        <p:nvSpPr>
          <p:cNvPr name="TextBox 67" id="67"/>
          <p:cNvSpPr txBox="true"/>
          <p:nvPr/>
        </p:nvSpPr>
        <p:spPr>
          <a:xfrm rot="0">
            <a:off x="8042308"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68" id="68"/>
          <p:cNvSpPr txBox="true"/>
          <p:nvPr/>
        </p:nvSpPr>
        <p:spPr>
          <a:xfrm rot="0">
            <a:off x="8483182" y="8280872"/>
            <a:ext cx="1767755" cy="1059299"/>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OVERALL BUDGET</a:t>
            </a:r>
          </a:p>
          <a:p>
            <a:pPr algn="ctr">
              <a:lnSpc>
                <a:spcPts val="1699"/>
              </a:lnSpc>
            </a:pPr>
            <a:r>
              <a:rPr lang="en-US" sz="1213">
                <a:solidFill>
                  <a:srgbClr val="000000"/>
                </a:solidFill>
                <a:latin typeface="Canva Sans"/>
                <a:ea typeface="Canva Sans"/>
                <a:cs typeface="Canva Sans"/>
                <a:sym typeface="Canva Sans"/>
              </a:rPr>
              <a:t>TIME PERIOD OF BUDGET</a:t>
            </a:r>
          </a:p>
          <a:p>
            <a:pPr algn="ctr">
              <a:lnSpc>
                <a:spcPts val="1699"/>
              </a:lnSpc>
            </a:pPr>
            <a:r>
              <a:rPr lang="en-US" sz="1213">
                <a:solidFill>
                  <a:srgbClr val="000000"/>
                </a:solidFill>
                <a:latin typeface="Canva Sans"/>
                <a:ea typeface="Canva Sans"/>
                <a:cs typeface="Canva Sans"/>
                <a:sym typeface="Canva Sans"/>
              </a:rPr>
              <a:t>CATEGORY WISE BUDGET</a:t>
            </a:r>
          </a:p>
        </p:txBody>
      </p:sp>
      <p:sp>
        <p:nvSpPr>
          <p:cNvPr name="TextBox 69" id="69"/>
          <p:cNvSpPr txBox="true"/>
          <p:nvPr/>
        </p:nvSpPr>
        <p:spPr>
          <a:xfrm rot="0">
            <a:off x="11165139" y="801916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0" id="70"/>
          <p:cNvSpPr txBox="true"/>
          <p:nvPr/>
        </p:nvSpPr>
        <p:spPr>
          <a:xfrm rot="0">
            <a:off x="11773030" y="8480897"/>
            <a:ext cx="1767755" cy="416652"/>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CATEGORY WISE SPENT ANALYSIS</a:t>
            </a:r>
          </a:p>
        </p:txBody>
      </p:sp>
      <p:sp>
        <p:nvSpPr>
          <p:cNvPr name="TextBox 71" id="71"/>
          <p:cNvSpPr txBox="true"/>
          <p:nvPr/>
        </p:nvSpPr>
        <p:spPr>
          <a:xfrm rot="0">
            <a:off x="4504611"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2" id="72"/>
          <p:cNvSpPr txBox="true"/>
          <p:nvPr/>
        </p:nvSpPr>
        <p:spPr>
          <a:xfrm rot="0">
            <a:off x="4964713" y="8173129"/>
            <a:ext cx="2003526" cy="946868"/>
          </a:xfrm>
          <a:prstGeom prst="rect">
            <a:avLst/>
          </a:prstGeom>
        </p:spPr>
        <p:txBody>
          <a:bodyPr anchor="t" rtlCol="false" tIns="0" lIns="0" bIns="0" rIns="0">
            <a:spAutoFit/>
          </a:bodyPr>
          <a:lstStyle/>
          <a:p>
            <a:pPr algn="ctr">
              <a:lnSpc>
                <a:spcPts val="1885"/>
              </a:lnSpc>
            </a:pPr>
          </a:p>
          <a:p>
            <a:pPr algn="ctr">
              <a:lnSpc>
                <a:spcPts val="1885"/>
              </a:lnSpc>
            </a:pPr>
            <a:r>
              <a:rPr lang="en-US" sz="1346">
                <a:solidFill>
                  <a:srgbClr val="000000"/>
                </a:solidFill>
                <a:latin typeface="Canva Sans"/>
                <a:ea typeface="Canva Sans"/>
                <a:cs typeface="Canva Sans"/>
                <a:sym typeface="Canva Sans"/>
              </a:rPr>
              <a:t>CATEGORY</a:t>
            </a:r>
          </a:p>
          <a:p>
            <a:pPr algn="ctr">
              <a:lnSpc>
                <a:spcPts val="1885"/>
              </a:lnSpc>
            </a:pPr>
            <a:r>
              <a:rPr lang="en-US" sz="1346">
                <a:solidFill>
                  <a:srgbClr val="000000"/>
                </a:solidFill>
                <a:latin typeface="Canva Sans"/>
                <a:ea typeface="Canva Sans"/>
                <a:cs typeface="Canva Sans"/>
                <a:sym typeface="Canva Sans"/>
              </a:rPr>
              <a:t>AMOUNT</a:t>
            </a:r>
          </a:p>
          <a:p>
            <a:pPr algn="ctr">
              <a:lnSpc>
                <a:spcPts val="1885"/>
              </a:lnSpc>
            </a:pPr>
          </a:p>
        </p:txBody>
      </p:sp>
      <p:sp>
        <p:nvSpPr>
          <p:cNvPr name="Freeform 73" id="73"/>
          <p:cNvSpPr/>
          <p:nvPr/>
        </p:nvSpPr>
        <p:spPr>
          <a:xfrm flipH="false" flipV="false" rot="0">
            <a:off x="14746749" y="7945983"/>
            <a:ext cx="2101797" cy="1480774"/>
          </a:xfrm>
          <a:custGeom>
            <a:avLst/>
            <a:gdLst/>
            <a:ahLst/>
            <a:cxnLst/>
            <a:rect r="r" b="b" t="t" l="l"/>
            <a:pathLst>
              <a:path h="1480774" w="2101797">
                <a:moveTo>
                  <a:pt x="0" y="0"/>
                </a:moveTo>
                <a:lnTo>
                  <a:pt x="2101798" y="0"/>
                </a:lnTo>
                <a:lnTo>
                  <a:pt x="2101798" y="1480774"/>
                </a:lnTo>
                <a:lnTo>
                  <a:pt x="0" y="1480774"/>
                </a:lnTo>
                <a:lnTo>
                  <a:pt x="0" y="0"/>
                </a:lnTo>
                <a:close/>
              </a:path>
            </a:pathLst>
          </a:custGeom>
          <a:blipFill>
            <a:blip r:embed="rId5"/>
            <a:stretch>
              <a:fillRect l="0" t="-20969" r="0" b="-20969"/>
            </a:stretch>
          </a:blipFill>
        </p:spPr>
      </p:sp>
      <p:sp>
        <p:nvSpPr>
          <p:cNvPr name="TextBox 74" id="74"/>
          <p:cNvSpPr txBox="true"/>
          <p:nvPr/>
        </p:nvSpPr>
        <p:spPr>
          <a:xfrm rot="0">
            <a:off x="14307746" y="801916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5" id="75"/>
          <p:cNvSpPr txBox="true"/>
          <p:nvPr/>
        </p:nvSpPr>
        <p:spPr>
          <a:xfrm rot="0">
            <a:off x="14915638" y="8480897"/>
            <a:ext cx="1767755" cy="416652"/>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EXPORT TO PDF</a:t>
            </a:r>
          </a:p>
          <a:p>
            <a:pPr algn="ctr">
              <a:lnSpc>
                <a:spcPts val="1699"/>
              </a:lnSpc>
            </a:pPr>
            <a:r>
              <a:rPr lang="en-US" sz="1213">
                <a:solidFill>
                  <a:srgbClr val="000000"/>
                </a:solidFill>
                <a:latin typeface="Canva Sans"/>
                <a:ea typeface="Canva Sans"/>
                <a:cs typeface="Canva Sans"/>
                <a:sym typeface="Canva Sans"/>
              </a:rPr>
              <a:t>EXPORT TO EXCEL</a:t>
            </a:r>
          </a:p>
        </p:txBody>
      </p:sp>
      <p:sp>
        <p:nvSpPr>
          <p:cNvPr name="AutoShape 76" id="76"/>
          <p:cNvSpPr/>
          <p:nvPr/>
        </p:nvSpPr>
        <p:spPr>
          <a:xfrm>
            <a:off x="15818565" y="7714861"/>
            <a:ext cx="0" cy="24618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88903" y="2201310"/>
            <a:ext cx="7619925" cy="6460543"/>
          </a:xfrm>
          <a:custGeom>
            <a:avLst/>
            <a:gdLst/>
            <a:ahLst/>
            <a:cxnLst/>
            <a:rect r="r" b="b" t="t" l="l"/>
            <a:pathLst>
              <a:path h="6460543" w="7619925">
                <a:moveTo>
                  <a:pt x="0" y="0"/>
                </a:moveTo>
                <a:lnTo>
                  <a:pt x="7619925" y="0"/>
                </a:lnTo>
                <a:lnTo>
                  <a:pt x="7619925" y="6460542"/>
                </a:lnTo>
                <a:lnTo>
                  <a:pt x="0" y="6460542"/>
                </a:lnTo>
                <a:lnTo>
                  <a:pt x="0" y="0"/>
                </a:lnTo>
                <a:close/>
              </a:path>
            </a:pathLst>
          </a:custGeom>
          <a:blipFill>
            <a:blip r:embed="rId2"/>
            <a:stretch>
              <a:fillRect l="-39685" t="0" r="-39685" b="0"/>
            </a:stretch>
          </a:blipFill>
        </p:spPr>
      </p:sp>
      <p:sp>
        <p:nvSpPr>
          <p:cNvPr name="Freeform 3" id="3"/>
          <p:cNvSpPr/>
          <p:nvPr/>
        </p:nvSpPr>
        <p:spPr>
          <a:xfrm flipH="false" flipV="false" rot="0">
            <a:off x="9144000" y="2201310"/>
            <a:ext cx="8527281" cy="6460543"/>
          </a:xfrm>
          <a:custGeom>
            <a:avLst/>
            <a:gdLst/>
            <a:ahLst/>
            <a:cxnLst/>
            <a:rect r="r" b="b" t="t" l="l"/>
            <a:pathLst>
              <a:path h="6460543" w="8527281">
                <a:moveTo>
                  <a:pt x="0" y="0"/>
                </a:moveTo>
                <a:lnTo>
                  <a:pt x="8527281" y="0"/>
                </a:lnTo>
                <a:lnTo>
                  <a:pt x="8527281" y="6460542"/>
                </a:lnTo>
                <a:lnTo>
                  <a:pt x="0" y="6460542"/>
                </a:lnTo>
                <a:lnTo>
                  <a:pt x="0" y="0"/>
                </a:lnTo>
                <a:close/>
              </a:path>
            </a:pathLst>
          </a:custGeom>
          <a:blipFill>
            <a:blip r:embed="rId3"/>
            <a:stretch>
              <a:fillRect l="-30155" t="0" r="-31949" b="0"/>
            </a:stretch>
          </a:blipFill>
        </p:spPr>
      </p:sp>
      <p:sp>
        <p:nvSpPr>
          <p:cNvPr name="TextBox 4" id="4"/>
          <p:cNvSpPr txBox="true"/>
          <p:nvPr/>
        </p:nvSpPr>
        <p:spPr>
          <a:xfrm rot="0">
            <a:off x="488903" y="579996"/>
            <a:ext cx="9424398"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LOGIN/REGISTER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630248" y="2012390"/>
            <a:ext cx="12565673" cy="7440944"/>
          </a:xfrm>
          <a:custGeom>
            <a:avLst/>
            <a:gdLst/>
            <a:ahLst/>
            <a:cxnLst/>
            <a:rect r="r" b="b" t="t" l="l"/>
            <a:pathLst>
              <a:path h="7440944" w="12565673">
                <a:moveTo>
                  <a:pt x="0" y="0"/>
                </a:moveTo>
                <a:lnTo>
                  <a:pt x="12565673" y="0"/>
                </a:lnTo>
                <a:lnTo>
                  <a:pt x="12565673" y="7440944"/>
                </a:lnTo>
                <a:lnTo>
                  <a:pt x="0" y="7440944"/>
                </a:lnTo>
                <a:lnTo>
                  <a:pt x="0" y="0"/>
                </a:lnTo>
                <a:close/>
              </a:path>
            </a:pathLst>
          </a:custGeom>
          <a:blipFill>
            <a:blip r:embed="rId2"/>
            <a:stretch>
              <a:fillRect l="0" t="0" r="0" b="0"/>
            </a:stretch>
          </a:blipFill>
        </p:spPr>
      </p:sp>
      <p:sp>
        <p:nvSpPr>
          <p:cNvPr name="TextBox 3" id="3"/>
          <p:cNvSpPr txBox="true"/>
          <p:nvPr/>
        </p:nvSpPr>
        <p:spPr>
          <a:xfrm rot="0">
            <a:off x="488903" y="579996"/>
            <a:ext cx="9424398"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DASHBAORD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DAGavQomQJI</dc:identifier>
  <dcterms:modified xsi:type="dcterms:W3CDTF">2011-08-01T06:04:30Z</dcterms:modified>
  <cp:revision>1</cp:revision>
  <dc:title>Financial Planning</dc:title>
</cp:coreProperties>
</file>